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9" r:id="rId2"/>
    <p:sldId id="272" r:id="rId3"/>
    <p:sldId id="284" r:id="rId4"/>
    <p:sldId id="276" r:id="rId5"/>
    <p:sldId id="286" r:id="rId6"/>
    <p:sldId id="279" r:id="rId7"/>
    <p:sldId id="278" r:id="rId8"/>
    <p:sldId id="293" r:id="rId9"/>
    <p:sldId id="287" r:id="rId10"/>
    <p:sldId id="288" r:id="rId11"/>
    <p:sldId id="290" r:id="rId12"/>
    <p:sldId id="291" r:id="rId13"/>
    <p:sldId id="294" r:id="rId14"/>
    <p:sldId id="285" r:id="rId15"/>
    <p:sldId id="277" r:id="rId16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2" autoAdjust="0"/>
    <p:restoredTop sz="94643" autoAdjust="0"/>
  </p:normalViewPr>
  <p:slideViewPr>
    <p:cSldViewPr snapToGrid="0">
      <p:cViewPr varScale="1">
        <p:scale>
          <a:sx n="82" d="100"/>
          <a:sy n="82" d="100"/>
        </p:scale>
        <p:origin x="164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53C36EEC-557E-413B-9080-6F5379EDBD63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6050" y="1163638"/>
            <a:ext cx="4187825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78476"/>
            <a:ext cx="5615940" cy="3664208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38B9C03B-B2F1-4E51-9BE0-0F313143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6050" y="1163638"/>
            <a:ext cx="4187825" cy="3140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0BBE-9134-4D04-A3D6-545802610A6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23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9C03B-B2F1-4E51-9BE0-0F31314332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83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9C03B-B2F1-4E51-9BE0-0F31314332E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8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33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0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8750"/>
            <a:ext cx="2133600" cy="27305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08750"/>
            <a:ext cx="2895600" cy="27305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08750"/>
            <a:ext cx="2133600" cy="273050"/>
          </a:xfrm>
        </p:spPr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744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6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4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18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6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65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43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5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9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68580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5851" y="1124515"/>
            <a:ext cx="6172200" cy="3394472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b="1" dirty="0"/>
              <a:t>Comments on A36 Crack Growth Data</a:t>
            </a:r>
          </a:p>
          <a:p>
            <a:pPr marL="0" indent="0" algn="ctr">
              <a:buNone/>
            </a:pPr>
            <a:endParaRPr lang="en-US" sz="2400" b="1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SAE FD&amp;E Fall Meeting</a:t>
            </a:r>
          </a:p>
          <a:p>
            <a:pPr marL="0" indent="0" algn="ctr">
              <a:buNone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Dan Lingenfelser</a:t>
            </a:r>
          </a:p>
          <a:p>
            <a:pPr marL="0" indent="0" algn="ctr">
              <a:buNone/>
            </a:pPr>
            <a:r>
              <a:rPr lang="en-US" sz="1350" dirty="0">
                <a:solidFill>
                  <a:schemeClr val="bg1">
                    <a:lumMod val="65000"/>
                  </a:schemeClr>
                </a:solidFill>
              </a:rPr>
              <a:t>11 October 2017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6858000" cy="200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b="1" dirty="0">
              <a:solidFill>
                <a:prstClr val="black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5900" y="5738812"/>
            <a:ext cx="1600200" cy="204788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6150" y="5738812"/>
            <a:ext cx="2171700" cy="204788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798600" y="3592372"/>
            <a:ext cx="2864112" cy="654675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Accurate simulations require accurate inputs</a:t>
            </a:r>
          </a:p>
        </p:txBody>
      </p:sp>
      <p:sp>
        <p:nvSpPr>
          <p:cNvPr id="8" name="Oval 7"/>
          <p:cNvSpPr/>
          <p:nvPr/>
        </p:nvSpPr>
        <p:spPr>
          <a:xfrm>
            <a:off x="5657850" y="4518987"/>
            <a:ext cx="3214097" cy="821304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Accurate material properties require appropriate test procedures.</a:t>
            </a:r>
          </a:p>
        </p:txBody>
      </p:sp>
    </p:spTree>
    <p:extLst>
      <p:ext uri="{BB962C8B-B14F-4D97-AF65-F5344CB8AC3E}">
        <p14:creationId xmlns:p14="http://schemas.microsoft.com/office/powerpoint/2010/main" val="925168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423" y="1077340"/>
            <a:ext cx="4584589" cy="247519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8973" y="1381992"/>
            <a:ext cx="165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Specimen #S1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8973" y="2686150"/>
            <a:ext cx="165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Specimen #S3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16" y="3729031"/>
            <a:ext cx="4572396" cy="26032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88973" y="4178639"/>
            <a:ext cx="165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Specimen #S2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88973" y="5385668"/>
            <a:ext cx="165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Specimen #S4</a:t>
            </a:r>
          </a:p>
        </p:txBody>
      </p:sp>
    </p:spTree>
    <p:extLst>
      <p:ext uri="{BB962C8B-B14F-4D97-AF65-F5344CB8AC3E}">
        <p14:creationId xmlns:p14="http://schemas.microsoft.com/office/powerpoint/2010/main" val="1525389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 #2 &amp; #3 results – 0.75” thick specimen – R=0.5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7236" y="1044431"/>
            <a:ext cx="5746173" cy="546936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8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Specimens #2 &amp; #4 – R = 0.1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5133" y="1057234"/>
            <a:ext cx="5297643" cy="4941499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72777" y="2061657"/>
            <a:ext cx="3670110" cy="36030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051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Summary/Discussion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154" y="944562"/>
            <a:ext cx="8617789" cy="5275083"/>
          </a:xfrm>
        </p:spPr>
        <p:txBody>
          <a:bodyPr/>
          <a:lstStyle/>
          <a:p>
            <a:r>
              <a:rPr lang="en-US" dirty="0"/>
              <a:t>Demonstrated ability to match </a:t>
            </a:r>
            <a:r>
              <a:rPr lang="en-US"/>
              <a:t>both literature </a:t>
            </a:r>
            <a:r>
              <a:rPr lang="en-US" dirty="0"/>
              <a:t>data and FDE data</a:t>
            </a:r>
          </a:p>
          <a:p>
            <a:r>
              <a:rPr lang="en-US" dirty="0"/>
              <a:t>Appears to be relationship between discoloration (gray area) and growth rate</a:t>
            </a:r>
          </a:p>
          <a:p>
            <a:r>
              <a:rPr lang="en-US" dirty="0"/>
              <a:t>Slower growth rate on S#4 with lower precracking load and lower applied force range</a:t>
            </a:r>
          </a:p>
          <a:p>
            <a:r>
              <a:rPr lang="en-US" dirty="0"/>
              <a:t>Is discoloration cause or result?</a:t>
            </a:r>
          </a:p>
          <a:p>
            <a:r>
              <a:rPr lang="en-US" dirty="0"/>
              <a:t>Plan to review surfaces under SEM to look for clues</a:t>
            </a:r>
          </a:p>
          <a:p>
            <a:r>
              <a:rPr lang="en-US" dirty="0"/>
              <a:t>Consensus is that FDE dataset is best set to use for this project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19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Life results compared to A36 results in literature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05940" y="795972"/>
            <a:ext cx="5782329" cy="55115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967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72" y="201897"/>
            <a:ext cx="8819654" cy="607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01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Tension (CT) Crack Growth Specimen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" r="7770" b="34325"/>
          <a:stretch/>
        </p:blipFill>
        <p:spPr bwMode="auto">
          <a:xfrm>
            <a:off x="1813683" y="823649"/>
            <a:ext cx="5727763" cy="43377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143944" y="5268094"/>
            <a:ext cx="74030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ASTM E647 allows factor of 5 variation in thickness/width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Previous (2010) A36 testing was on 0.25” thick specimens ESE(T) … Newman et 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Total Life A36 testing used 0.75” thickness CT specimen … </a:t>
            </a:r>
            <a:r>
              <a:rPr lang="en-US" sz="1600" dirty="0" err="1"/>
              <a:t>Dindinger</a:t>
            </a:r>
            <a:r>
              <a:rPr lang="en-US" sz="1600" dirty="0"/>
              <a:t> et 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Deliberately used thick specimen</a:t>
            </a:r>
          </a:p>
        </p:txBody>
      </p:sp>
    </p:spTree>
    <p:extLst>
      <p:ext uri="{BB962C8B-B14F-4D97-AF65-F5344CB8AC3E}">
        <p14:creationId xmlns:p14="http://schemas.microsoft.com/office/powerpoint/2010/main" val="2106889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Life results compared to A36 results in literature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1664" y="1083716"/>
            <a:ext cx="7263245" cy="541183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72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387"/>
            <a:ext cx="8229600" cy="421609"/>
          </a:xfrm>
        </p:spPr>
        <p:txBody>
          <a:bodyPr>
            <a:noAutofit/>
          </a:bodyPr>
          <a:lstStyle/>
          <a:p>
            <a:r>
              <a:rPr lang="en-US" sz="2400" dirty="0"/>
              <a:t>Test Specimens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8765"/>
            <a:ext cx="8229600" cy="1730557"/>
          </a:xfrm>
        </p:spPr>
        <p:txBody>
          <a:bodyPr/>
          <a:lstStyle/>
          <a:p>
            <a:r>
              <a:rPr lang="en-US" dirty="0"/>
              <a:t>Objective: Confirm &amp; understand difference to support recommendations for possible changes to test standard</a:t>
            </a:r>
          </a:p>
          <a:p>
            <a:r>
              <a:rPr lang="en-US" dirty="0"/>
              <a:t>Six total compact tension specimens cut from total life A36 bar</a:t>
            </a:r>
          </a:p>
          <a:p>
            <a:pPr lvl="1"/>
            <a:r>
              <a:rPr lang="en-US" dirty="0"/>
              <a:t>Four specimens are 0.75” thick </a:t>
            </a:r>
          </a:p>
          <a:p>
            <a:pPr lvl="1"/>
            <a:r>
              <a:rPr lang="en-US" dirty="0"/>
              <a:t>Two specimens are 0.25” thick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06974" y="1881897"/>
            <a:ext cx="3918506" cy="50171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185" y="2643700"/>
            <a:ext cx="3272781" cy="333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95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8091"/>
          </a:xfrm>
        </p:spPr>
        <p:txBody>
          <a:bodyPr>
            <a:noAutofit/>
          </a:bodyPr>
          <a:lstStyle/>
          <a:p>
            <a:r>
              <a:rPr lang="en-US" sz="2800" dirty="0"/>
              <a:t>Testing Details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5536103"/>
              </p:ext>
            </p:extLst>
          </p:nvPr>
        </p:nvGraphicFramePr>
        <p:xfrm>
          <a:off x="727820" y="992334"/>
          <a:ext cx="7367154" cy="3102565"/>
        </p:xfrm>
        <a:graphic>
          <a:graphicData uri="http://schemas.openxmlformats.org/drawingml/2006/table">
            <a:tbl>
              <a:tblPr firstRow="1" firstCol="1" bandRow="1"/>
              <a:tblGrid>
                <a:gridCol w="913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2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93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4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24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24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64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Specimen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Beveled holes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B, mm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w, mm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r>
                        <a:rPr lang="en-US" sz="1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mm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1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cp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kN (a)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</a:t>
                      </a:r>
                      <a:r>
                        <a:rPr lang="en-US" sz="1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cp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cycles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1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max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kN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S1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76.12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22.68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-24.73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25,004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S2 (b)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76.26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-17.79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53,926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0.1/0.5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8.0/14.90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Yes (c)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76.24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22.89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-23.13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48,071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Yes (c)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76.18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-23.13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50,400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9.79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Yes (c)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6.26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76.23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22.99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-8.90 (d)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10,004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0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Yes (c)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6.27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76.25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22.92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-8.90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15,404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3.67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068074" y="4276742"/>
            <a:ext cx="63289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(a) Maximum load was -0.45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(b) Non-straight crack front at end of R = 0.1 test; continued test at R = 0.5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(c) Beveled on tensile loading part of pin holes; standard pin holes on compression loading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(d) Inadvertent one cycle of -12.2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applied at start of compression pre-cracking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8074" y="5289582"/>
            <a:ext cx="597130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lvl="0" indent="-257175" defTabSz="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Tested in MSU lab – Jim Newman</a:t>
            </a:r>
          </a:p>
          <a:p>
            <a:pPr marL="257175" lvl="0" indent="-257175" defTabSz="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Data analysis by Chris Keel – MSU ME student</a:t>
            </a:r>
          </a:p>
        </p:txBody>
      </p:sp>
    </p:spTree>
    <p:extLst>
      <p:ext uri="{BB962C8B-B14F-4D97-AF65-F5344CB8AC3E}">
        <p14:creationId xmlns:p14="http://schemas.microsoft.com/office/powerpoint/2010/main" val="327901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28" y="1163782"/>
            <a:ext cx="6707192" cy="5030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efatigue.com using A36 EN properties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0393" y="1842589"/>
            <a:ext cx="2002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should be close to Newman 0.25” CT specimen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5825" y="1061105"/>
            <a:ext cx="2227035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N</a:t>
            </a:r>
            <a:r>
              <a:rPr lang="en-US" sz="1100" baseline="-25000" dirty="0"/>
              <a:t>f</a:t>
            </a:r>
            <a:r>
              <a:rPr lang="en-US" sz="1100" dirty="0"/>
              <a:t> = 48713 cycles</a:t>
            </a:r>
            <a:endParaRPr lang="en-US" sz="1100" b="1" dirty="0">
              <a:solidFill>
                <a:srgbClr val="000080"/>
              </a:solidFill>
              <a:latin typeface="Arial" panose="020B0604020202020204" pitchFamily="34" charset="0"/>
            </a:endParaRPr>
          </a:p>
          <a:p>
            <a:r>
              <a:rPr lang="en-US" sz="1100" b="1" dirty="0">
                <a:solidFill>
                  <a:srgbClr val="000080"/>
                </a:solidFill>
                <a:latin typeface="Arial" panose="020B0604020202020204" pitchFamily="34" charset="0"/>
              </a:rPr>
              <a:t>Specified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-180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Material Type = steel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σ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′ = 1072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b = -.118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ε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′ = 1.086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c = -.599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E = 190538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2N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FL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1e7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K′ = 894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n′ = .1656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u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700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Surface Finish Type = none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Use Fatigue Notch Factor = No</a:t>
            </a:r>
          </a:p>
          <a:p>
            <a:r>
              <a:rPr lang="en-US" sz="1100" b="1" dirty="0">
                <a:solidFill>
                  <a:srgbClr val="000080"/>
                </a:solidFill>
                <a:latin typeface="Arial" panose="020B0604020202020204" pitchFamily="34" charset="0"/>
              </a:rPr>
              <a:t>Default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FL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160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SF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1.000</a:t>
            </a:r>
          </a:p>
          <a:p>
            <a:r>
              <a:rPr lang="en-US" sz="1100" b="1" dirty="0">
                <a:solidFill>
                  <a:srgbClr val="000080"/>
                </a:solidFill>
                <a:latin typeface="Arial" panose="020B0604020202020204" pitchFamily="34" charset="0"/>
              </a:rPr>
              <a:t>Calculated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 or </a:t>
            </a: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e = 180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-90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-0.00006 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-0.00101 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10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-180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Δσ = 625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σ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216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Δε = 0.00682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</a:rPr>
              <a:t>ε</a:t>
            </a:r>
            <a:r>
              <a:rPr lang="en-US" sz="11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 = -0.00429 mm/mm</a:t>
            </a:r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27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efatigue.com using A36 EN properties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411" y="1108646"/>
            <a:ext cx="6690022" cy="501751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0694" y="1534076"/>
            <a:ext cx="2002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should be close to FDE CT specimen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38907" y="1347932"/>
            <a:ext cx="2187759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050" dirty="0"/>
              <a:t>N</a:t>
            </a:r>
            <a:r>
              <a:rPr lang="en-US" sz="1050" baseline="-25000" dirty="0"/>
              <a:t>f</a:t>
            </a:r>
            <a:r>
              <a:rPr lang="en-US" sz="1050" dirty="0"/>
              <a:t> = 145277 cycles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-60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Material Type = steel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σ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′ = 1072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b = -.118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ε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′ = 1.086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c = -.599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E = 190538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2N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FL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1e7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K′ = 894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n′ = .1656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u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700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Surface Finish Type = none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Use Fatigue Notch Factor = No</a:t>
            </a:r>
          </a:p>
          <a:p>
            <a:r>
              <a:rPr lang="en-US" sz="1050" b="1" dirty="0">
                <a:solidFill>
                  <a:srgbClr val="000080"/>
                </a:solidFill>
                <a:latin typeface="Arial" panose="020B0604020202020204" pitchFamily="34" charset="0"/>
              </a:rPr>
              <a:t>Default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FL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160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SF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1.000</a:t>
            </a:r>
          </a:p>
          <a:p>
            <a:r>
              <a:rPr lang="en-US" sz="1050" b="1" dirty="0">
                <a:solidFill>
                  <a:srgbClr val="000080"/>
                </a:solidFill>
                <a:latin typeface="Arial" panose="020B0604020202020204" pitchFamily="34" charset="0"/>
              </a:rPr>
              <a:t>Calculated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S or </a:t>
            </a: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e = 120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or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0.00031 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-0.00031 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sz="1050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min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-60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Δσ = 509 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σ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255 MPa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Δε = 0.00371 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mm/mm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050" dirty="0">
                <a:solidFill>
                  <a:srgbClr val="000000"/>
                </a:solidFill>
                <a:latin typeface="Arial" panose="020B0604020202020204" pitchFamily="34" charset="0"/>
              </a:rPr>
              <a:t>ε</a:t>
            </a:r>
            <a:r>
              <a:rPr lang="en-US" sz="105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max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 = 0.00186 mm/m</a:t>
            </a:r>
            <a:endParaRPr lang="en-US" sz="105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16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528" y="653576"/>
            <a:ext cx="7284028" cy="5900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/>
              <a:t>Hysteresis used loops for precracking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938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 #1 results – 0.75” thick specimen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3007" y="1375980"/>
            <a:ext cx="4606420" cy="4452359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68867" y="1943100"/>
            <a:ext cx="3780996" cy="37307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11,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SAE FD&amp;E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AF26D-3603-43C5-9B07-9313C5F305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7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15391</TotalTime>
  <Words>628</Words>
  <Application>Microsoft Office PowerPoint</Application>
  <PresentationFormat>On-screen Show (4:3)</PresentationFormat>
  <Paragraphs>219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1_Office Theme</vt:lpstr>
      <vt:lpstr>PowerPoint Presentation</vt:lpstr>
      <vt:lpstr>Compact Tension (CT) Crack Growth Specimen</vt:lpstr>
      <vt:lpstr>Total Life results compared to A36 results in literature</vt:lpstr>
      <vt:lpstr>Test Specimens</vt:lpstr>
      <vt:lpstr>Testing Details</vt:lpstr>
      <vt:lpstr>From efatigue.com using A36 EN properties</vt:lpstr>
      <vt:lpstr>From efatigue.com using A36 EN properties</vt:lpstr>
      <vt:lpstr>Hysteresis used loops for precracking</vt:lpstr>
      <vt:lpstr>Specimen #1 results – 0.75” thick specimen</vt:lpstr>
      <vt:lpstr>PowerPoint Presentation</vt:lpstr>
      <vt:lpstr>Specimen #2 &amp; #3 results – 0.75” thick specimen – R=0.5</vt:lpstr>
      <vt:lpstr>Specimens #2 &amp; #4 – R = 0.1</vt:lpstr>
      <vt:lpstr>Summary/Discussion topics</vt:lpstr>
      <vt:lpstr>Total Life results compared to A36 results in literature</vt:lpstr>
      <vt:lpstr>PowerPoint Presentation</vt:lpstr>
    </vt:vector>
  </TitlesOfParts>
  <Company>HBM nCode Federal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Lingenfelser</dc:creator>
  <cp:lastModifiedBy>Patterson, James</cp:lastModifiedBy>
  <cp:revision>64</cp:revision>
  <cp:lastPrinted>2017-04-20T19:59:52Z</cp:lastPrinted>
  <dcterms:created xsi:type="dcterms:W3CDTF">2016-10-05T16:30:48Z</dcterms:created>
  <dcterms:modified xsi:type="dcterms:W3CDTF">2017-10-11T18:36:30Z</dcterms:modified>
</cp:coreProperties>
</file>