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39"/>
  </p:notesMasterIdLst>
  <p:sldIdLst>
    <p:sldId id="294" r:id="rId2"/>
    <p:sldId id="295" r:id="rId3"/>
    <p:sldId id="302" r:id="rId4"/>
    <p:sldId id="296" r:id="rId5"/>
    <p:sldId id="297" r:id="rId6"/>
    <p:sldId id="282" r:id="rId7"/>
    <p:sldId id="257" r:id="rId8"/>
    <p:sldId id="292" r:id="rId9"/>
    <p:sldId id="279" r:id="rId10"/>
    <p:sldId id="283" r:id="rId11"/>
    <p:sldId id="298" r:id="rId12"/>
    <p:sldId id="275" r:id="rId13"/>
    <p:sldId id="266" r:id="rId14"/>
    <p:sldId id="263" r:id="rId15"/>
    <p:sldId id="267" r:id="rId16"/>
    <p:sldId id="268" r:id="rId17"/>
    <p:sldId id="271" r:id="rId18"/>
    <p:sldId id="269" r:id="rId19"/>
    <p:sldId id="289" r:id="rId20"/>
    <p:sldId id="293" r:id="rId21"/>
    <p:sldId id="272" r:id="rId22"/>
    <p:sldId id="276" r:id="rId23"/>
    <p:sldId id="277" r:id="rId24"/>
    <p:sldId id="278" r:id="rId25"/>
    <p:sldId id="303" r:id="rId26"/>
    <p:sldId id="300" r:id="rId27"/>
    <p:sldId id="299" r:id="rId28"/>
    <p:sldId id="311" r:id="rId29"/>
    <p:sldId id="301" r:id="rId30"/>
    <p:sldId id="284" r:id="rId31"/>
    <p:sldId id="309" r:id="rId32"/>
    <p:sldId id="304" r:id="rId33"/>
    <p:sldId id="305" r:id="rId34"/>
    <p:sldId id="306" r:id="rId35"/>
    <p:sldId id="307" r:id="rId36"/>
    <p:sldId id="308" r:id="rId37"/>
    <p:sldId id="310" r:id="rId3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93" autoAdjust="0"/>
    <p:restoredTop sz="91638" autoAdjust="0"/>
  </p:normalViewPr>
  <p:slideViewPr>
    <p:cSldViewPr>
      <p:cViewPr varScale="1">
        <p:scale>
          <a:sx n="108" d="100"/>
          <a:sy n="108" d="100"/>
        </p:scale>
        <p:origin x="1698" y="12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654944290401914E-2"/>
          <c:y val="2.6565030435025408E-2"/>
          <c:w val="0.90972922134733158"/>
          <c:h val="0.8416746864975212"/>
        </c:manualLayout>
      </c:layout>
      <c:scatterChart>
        <c:scatterStyle val="lineMarker"/>
        <c:varyColors val="0"/>
        <c:ser>
          <c:idx val="0"/>
          <c:order val="0"/>
          <c:tx>
            <c:v>x</c:v>
          </c:tx>
          <c:spPr>
            <a:ln w="25400" cap="rnd">
              <a:solidFill>
                <a:srgbClr val="FF0000"/>
              </a:solidFill>
              <a:round/>
            </a:ln>
            <a:effectLst/>
          </c:spPr>
          <c:marker>
            <c:symbol val="none"/>
          </c:marker>
          <c:xVal>
            <c:numRef>
              <c:f>'Sheet2 (2)'!$D$2:$D$26</c:f>
              <c:numCache>
                <c:formatCode>General</c:formatCode>
                <c:ptCount val="25"/>
                <c:pt idx="0">
                  <c:v>39</c:v>
                </c:pt>
                <c:pt idx="1">
                  <c:v>37.671107225273666</c:v>
                </c:pt>
                <c:pt idx="2">
                  <c:v>33.774990747593108</c:v>
                </c:pt>
                <c:pt idx="3">
                  <c:v>27.577164466275356</c:v>
                </c:pt>
                <c:pt idx="4">
                  <c:v>19.500000000000004</c:v>
                </c:pt>
                <c:pt idx="5">
                  <c:v>10.09394275899831</c:v>
                </c:pt>
                <c:pt idx="6">
                  <c:v>2.389039487071809E-15</c:v>
                </c:pt>
                <c:pt idx="7">
                  <c:v>-10.093942758998313</c:v>
                </c:pt>
                <c:pt idx="8">
                  <c:v>-19.499999999999993</c:v>
                </c:pt>
                <c:pt idx="9">
                  <c:v>-27.577164466275352</c:v>
                </c:pt>
                <c:pt idx="10">
                  <c:v>-33.774990747593108</c:v>
                </c:pt>
                <c:pt idx="11">
                  <c:v>-37.671107225273659</c:v>
                </c:pt>
                <c:pt idx="12">
                  <c:v>-39</c:v>
                </c:pt>
              </c:numCache>
            </c:numRef>
          </c:xVal>
          <c:yVal>
            <c:numRef>
              <c:f>'Sheet2 (2)'!$E$2:$E$26</c:f>
              <c:numCache>
                <c:formatCode>General</c:formatCode>
                <c:ptCount val="25"/>
                <c:pt idx="0">
                  <c:v>0</c:v>
                </c:pt>
                <c:pt idx="1">
                  <c:v>2.5881904510252074</c:v>
                </c:pt>
                <c:pt idx="2">
                  <c:v>4.9999999999999991</c:v>
                </c:pt>
                <c:pt idx="3">
                  <c:v>7.0710678118654746</c:v>
                </c:pt>
                <c:pt idx="4">
                  <c:v>8.6602540378443855</c:v>
                </c:pt>
                <c:pt idx="5">
                  <c:v>9.6592582628906829</c:v>
                </c:pt>
                <c:pt idx="6">
                  <c:v>10</c:v>
                </c:pt>
                <c:pt idx="7">
                  <c:v>9.6592582628906829</c:v>
                </c:pt>
                <c:pt idx="8">
                  <c:v>8.6602540378443873</c:v>
                </c:pt>
                <c:pt idx="9">
                  <c:v>7.0710678118654755</c:v>
                </c:pt>
                <c:pt idx="10">
                  <c:v>4.9999999999999991</c:v>
                </c:pt>
                <c:pt idx="11">
                  <c:v>2.5881904510252101</c:v>
                </c:pt>
                <c:pt idx="12">
                  <c:v>1.22514845490862E-15</c:v>
                </c:pt>
              </c:numCache>
            </c:numRef>
          </c:yVal>
          <c:smooth val="1"/>
        </c:ser>
        <c:dLbls>
          <c:showLegendKey val="0"/>
          <c:showVal val="0"/>
          <c:showCatName val="0"/>
          <c:showSerName val="0"/>
          <c:showPercent val="0"/>
          <c:showBubbleSize val="0"/>
        </c:dLbls>
        <c:axId val="185989120"/>
        <c:axId val="185989512"/>
      </c:scatterChart>
      <c:valAx>
        <c:axId val="185989120"/>
        <c:scaling>
          <c:orientation val="minMax"/>
          <c:max val="40"/>
          <c:min val="-4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989512"/>
        <c:crosses val="autoZero"/>
        <c:crossBetween val="midCat"/>
      </c:valAx>
      <c:valAx>
        <c:axId val="185989512"/>
        <c:scaling>
          <c:orientation val="minMax"/>
          <c:max val="4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989120"/>
        <c:crosses val="autoZero"/>
        <c:crossBetween val="midCat"/>
        <c:majorUnit val="10"/>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0.04845</cdr:x>
      <cdr:y>0</cdr:y>
    </cdr:from>
    <cdr:to>
      <cdr:x>0.1694</cdr:x>
      <cdr:y>0.22857</cdr:y>
    </cdr:to>
    <cdr:sp macro="" textlink="">
      <cdr:nvSpPr>
        <cdr:cNvPr id="14" name="Rectangle 13"/>
        <cdr:cNvSpPr/>
      </cdr:nvSpPr>
      <cdr:spPr>
        <a:xfrm xmlns:a="http://schemas.openxmlformats.org/drawingml/2006/main">
          <a:off x="256398" y="0"/>
          <a:ext cx="640080" cy="640080"/>
        </a:xfrm>
        <a:prstGeom xmlns:a="http://schemas.openxmlformats.org/drawingml/2006/main" prst="rect">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ln>
              <a:solidFill>
                <a:schemeClr val="accent1">
                  <a:shade val="50000"/>
                </a:schemeClr>
              </a:solidFill>
            </a:ln>
            <a:solidFill>
              <a:schemeClr val="lt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334427E-4BC8-4B7C-B99D-A59FE8E8856B}" type="datetimeFigureOut">
              <a:rPr lang="en-US" smtClean="0"/>
              <a:t>10/10/2017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7DB0BBE-9134-4D04-A3D6-545802610A6C}" type="slidenum">
              <a:rPr lang="en-US" smtClean="0"/>
              <a:t>‹#›</a:t>
            </a:fld>
            <a:endParaRPr lang="en-US"/>
          </a:p>
        </p:txBody>
      </p:sp>
    </p:spTree>
    <p:extLst>
      <p:ext uri="{BB962C8B-B14F-4D97-AF65-F5344CB8AC3E}">
        <p14:creationId xmlns:p14="http://schemas.microsoft.com/office/powerpoint/2010/main" val="346343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0</a:t>
            </a:fld>
            <a:endParaRPr lang="en-US"/>
          </a:p>
        </p:txBody>
      </p:sp>
    </p:spTree>
    <p:extLst>
      <p:ext uri="{BB962C8B-B14F-4D97-AF65-F5344CB8AC3E}">
        <p14:creationId xmlns:p14="http://schemas.microsoft.com/office/powerpoint/2010/main" val="1561689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photo of machined samples and welded samples</a:t>
            </a:r>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9</a:t>
            </a:fld>
            <a:endParaRPr lang="en-US"/>
          </a:p>
        </p:txBody>
      </p:sp>
    </p:spTree>
    <p:extLst>
      <p:ext uri="{BB962C8B-B14F-4D97-AF65-F5344CB8AC3E}">
        <p14:creationId xmlns:p14="http://schemas.microsoft.com/office/powerpoint/2010/main" val="4268151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Photos of crack surfaces</a:t>
            </a:r>
          </a:p>
          <a:p>
            <a:r>
              <a:rPr lang="en-US" dirty="0" smtClean="0"/>
              <a:t>Constant amplitude vs. variable amplitude</a:t>
            </a:r>
          </a:p>
          <a:p>
            <a:r>
              <a:rPr lang="en-US" dirty="0" smtClean="0"/>
              <a:t>24kN r=0.3, 24kN r=0.1, 18 r=.1</a:t>
            </a:r>
            <a:r>
              <a:rPr lang="en-US" baseline="0" dirty="0" smtClean="0"/>
              <a:t> on one slide</a:t>
            </a:r>
            <a:endParaRPr lang="en-US" dirty="0" smtClean="0"/>
          </a:p>
          <a:p>
            <a:r>
              <a:rPr lang="en-US" dirty="0" smtClean="0"/>
              <a:t>totally reversed on one slide</a:t>
            </a:r>
          </a:p>
          <a:p>
            <a:r>
              <a:rPr lang="en-US" dirty="0" smtClean="0"/>
              <a:t>block loading, </a:t>
            </a:r>
          </a:p>
          <a:p>
            <a:r>
              <a:rPr lang="en-US" dirty="0" smtClean="0"/>
              <a:t>VA loading on one slide</a:t>
            </a:r>
          </a:p>
          <a:p>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11</a:t>
            </a:fld>
            <a:endParaRPr lang="en-US"/>
          </a:p>
        </p:txBody>
      </p:sp>
    </p:spTree>
    <p:extLst>
      <p:ext uri="{BB962C8B-B14F-4D97-AF65-F5344CB8AC3E}">
        <p14:creationId xmlns:p14="http://schemas.microsoft.com/office/powerpoint/2010/main" val="3963416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12</a:t>
            </a:fld>
            <a:endParaRPr lang="en-US"/>
          </a:p>
        </p:txBody>
      </p:sp>
    </p:spTree>
    <p:extLst>
      <p:ext uri="{BB962C8B-B14F-4D97-AF65-F5344CB8AC3E}">
        <p14:creationId xmlns:p14="http://schemas.microsoft.com/office/powerpoint/2010/main" val="3556293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17</a:t>
            </a:fld>
            <a:endParaRPr lang="en-US"/>
          </a:p>
        </p:txBody>
      </p:sp>
    </p:spTree>
    <p:extLst>
      <p:ext uri="{BB962C8B-B14F-4D97-AF65-F5344CB8AC3E}">
        <p14:creationId xmlns:p14="http://schemas.microsoft.com/office/powerpoint/2010/main" val="716137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Stephen Horstemeyer, Mississippi</a:t>
            </a:r>
            <a:r>
              <a:rPr lang="en-US" baseline="0" dirty="0" smtClean="0"/>
              <a:t> St. - </a:t>
            </a:r>
            <a:r>
              <a:rPr lang="en-US" dirty="0" smtClean="0"/>
              <a:t>Fracture</a:t>
            </a:r>
            <a:r>
              <a:rPr lang="en-US" baseline="0" dirty="0" smtClean="0"/>
              <a:t> Surface Readings</a:t>
            </a:r>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18</a:t>
            </a:fld>
            <a:endParaRPr lang="en-US"/>
          </a:p>
        </p:txBody>
      </p:sp>
    </p:spTree>
    <p:extLst>
      <p:ext uri="{BB962C8B-B14F-4D97-AF65-F5344CB8AC3E}">
        <p14:creationId xmlns:p14="http://schemas.microsoft.com/office/powerpoint/2010/main" val="1488285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a:t>
            </a:r>
            <a:r>
              <a:rPr lang="en-US" baseline="0" dirty="0" smtClean="0"/>
              <a:t> about iterations / slides with comparable data</a:t>
            </a:r>
          </a:p>
          <a:p>
            <a:endParaRPr lang="en-US" baseline="0" dirty="0" smtClean="0"/>
          </a:p>
          <a:p>
            <a:r>
              <a:rPr lang="en-US" baseline="0" dirty="0" smtClean="0"/>
              <a:t>Steps</a:t>
            </a:r>
          </a:p>
          <a:p>
            <a:endParaRPr lang="en-US" baseline="0" dirty="0" smtClean="0"/>
          </a:p>
          <a:p>
            <a:r>
              <a:rPr lang="en-US" baseline="0" dirty="0" smtClean="0"/>
              <a:t>Data</a:t>
            </a:r>
          </a:p>
          <a:p>
            <a:pPr marL="232943" indent="-232943">
              <a:buAutoNum type="arabicParenR"/>
            </a:pPr>
            <a:r>
              <a:rPr lang="en-US" baseline="0" dirty="0" smtClean="0"/>
              <a:t>Original data was excel peak-valley TH w/data points in domain (reversals)</a:t>
            </a:r>
          </a:p>
          <a:p>
            <a:endParaRPr lang="en-US" baseline="0" dirty="0" smtClean="0"/>
          </a:p>
          <a:p>
            <a:r>
              <a:rPr lang="en-US" baseline="0" dirty="0" smtClean="0"/>
              <a:t>nCode</a:t>
            </a:r>
          </a:p>
          <a:p>
            <a:pPr marL="232943" indent="-232943">
              <a:buAutoNum type="arabicParenR"/>
            </a:pPr>
            <a:r>
              <a:rPr lang="en-US" baseline="0" dirty="0" smtClean="0"/>
              <a:t>Scaled TH to 24 kN, padded beginning and end of file with zeros to set up start/stop load</a:t>
            </a:r>
          </a:p>
          <a:p>
            <a:pPr marL="232943" indent="-232943">
              <a:buAutoNum type="arabicParenR"/>
            </a:pPr>
            <a:r>
              <a:rPr lang="en-US" baseline="0" dirty="0" smtClean="0"/>
              <a:t>Up-sampled files @ 20.48 Hz (Interpolated, Half-sine) so they could be iterated in RPC</a:t>
            </a:r>
          </a:p>
          <a:p>
            <a:pPr marL="232943" indent="-232943">
              <a:buAutoNum type="arabicParenR"/>
            </a:pPr>
            <a:r>
              <a:rPr lang="en-US" baseline="0" dirty="0" smtClean="0"/>
              <a:t>Exported into RPC Format</a:t>
            </a:r>
          </a:p>
          <a:p>
            <a:pPr marL="232943" indent="-232943">
              <a:buAutoNum type="arabicParenR"/>
            </a:pPr>
            <a:endParaRPr lang="en-US" baseline="0" dirty="0" smtClean="0"/>
          </a:p>
          <a:p>
            <a:r>
              <a:rPr lang="en-US" baseline="0" dirty="0" smtClean="0"/>
              <a:t>In RPC</a:t>
            </a:r>
          </a:p>
          <a:p>
            <a:pPr marL="232943" indent="-232943">
              <a:buAutoNum type="arabicParenR"/>
            </a:pPr>
            <a:r>
              <a:rPr lang="en-US" baseline="0" dirty="0" smtClean="0"/>
              <a:t>Used Header mod tool to change sample rate to 204.8 Hz to compress file for 5 Hz test frequency</a:t>
            </a:r>
          </a:p>
          <a:p>
            <a:pPr marL="232943" indent="-232943">
              <a:buAutoNum type="arabicParenR"/>
            </a:pPr>
            <a:r>
              <a:rPr lang="en-US" baseline="0" dirty="0" smtClean="0"/>
              <a:t>Modified ramp points (parabola point manipulation) at beginning and end of file to reduce overshoot at start and end of drive</a:t>
            </a:r>
          </a:p>
        </p:txBody>
      </p:sp>
      <p:sp>
        <p:nvSpPr>
          <p:cNvPr id="4" name="Slide Number Placeholder 3"/>
          <p:cNvSpPr>
            <a:spLocks noGrp="1"/>
          </p:cNvSpPr>
          <p:nvPr>
            <p:ph type="sldNum" sz="quarter" idx="10"/>
          </p:nvPr>
        </p:nvSpPr>
        <p:spPr/>
        <p:txBody>
          <a:bodyPr/>
          <a:lstStyle/>
          <a:p>
            <a:fld id="{A7DB0BBE-9134-4D04-A3D6-545802610A6C}" type="slidenum">
              <a:rPr lang="en-US" smtClean="0"/>
              <a:t>19</a:t>
            </a:fld>
            <a:endParaRPr lang="en-US"/>
          </a:p>
        </p:txBody>
      </p:sp>
    </p:spTree>
    <p:extLst>
      <p:ext uri="{BB962C8B-B14F-4D97-AF65-F5344CB8AC3E}">
        <p14:creationId xmlns:p14="http://schemas.microsoft.com/office/powerpoint/2010/main" val="716137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A7DB0BBE-9134-4D04-A3D6-545802610A6C}" type="slidenum">
              <a:rPr lang="en-US" smtClean="0"/>
              <a:t>20</a:t>
            </a:fld>
            <a:endParaRPr lang="en-US"/>
          </a:p>
        </p:txBody>
      </p:sp>
    </p:spTree>
    <p:extLst>
      <p:ext uri="{BB962C8B-B14F-4D97-AF65-F5344CB8AC3E}">
        <p14:creationId xmlns:p14="http://schemas.microsoft.com/office/powerpoint/2010/main" val="716137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A7DB0BBE-9134-4D04-A3D6-545802610A6C}" type="slidenum">
              <a:rPr lang="en-US" smtClean="0"/>
              <a:t>21</a:t>
            </a:fld>
            <a:endParaRPr lang="en-US"/>
          </a:p>
        </p:txBody>
      </p:sp>
    </p:spTree>
    <p:extLst>
      <p:ext uri="{BB962C8B-B14F-4D97-AF65-F5344CB8AC3E}">
        <p14:creationId xmlns:p14="http://schemas.microsoft.com/office/powerpoint/2010/main" val="716137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A7DB0BBE-9134-4D04-A3D6-545802610A6C}" type="slidenum">
              <a:rPr lang="en-US" smtClean="0"/>
              <a:t>22</a:t>
            </a:fld>
            <a:endParaRPr lang="en-US"/>
          </a:p>
        </p:txBody>
      </p:sp>
    </p:spTree>
    <p:extLst>
      <p:ext uri="{BB962C8B-B14F-4D97-AF65-F5344CB8AC3E}">
        <p14:creationId xmlns:p14="http://schemas.microsoft.com/office/powerpoint/2010/main" val="716137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a:t>
            </a:r>
            <a:r>
              <a:rPr lang="en-US" baseline="0" dirty="0" smtClean="0"/>
              <a:t> about iterations / slides with comparable data</a:t>
            </a:r>
          </a:p>
          <a:p>
            <a:endParaRPr lang="en-US" baseline="0" dirty="0" smtClean="0"/>
          </a:p>
          <a:p>
            <a:r>
              <a:rPr lang="en-US" baseline="0" dirty="0" smtClean="0"/>
              <a:t>Steps</a:t>
            </a:r>
          </a:p>
          <a:p>
            <a:endParaRPr lang="en-US" baseline="0" dirty="0" smtClean="0"/>
          </a:p>
          <a:p>
            <a:r>
              <a:rPr lang="en-US" baseline="0" dirty="0" smtClean="0"/>
              <a:t>Data</a:t>
            </a:r>
          </a:p>
          <a:p>
            <a:pPr marL="232943" indent="-232943">
              <a:buAutoNum type="arabicParenR"/>
            </a:pPr>
            <a:r>
              <a:rPr lang="en-US" baseline="0" dirty="0" smtClean="0"/>
              <a:t>Original data was excel peak-valley TH w/data points in domain</a:t>
            </a:r>
          </a:p>
          <a:p>
            <a:endParaRPr lang="en-US" baseline="0" dirty="0" smtClean="0"/>
          </a:p>
          <a:p>
            <a:r>
              <a:rPr lang="en-US" baseline="0" dirty="0" smtClean="0"/>
              <a:t>nCode</a:t>
            </a:r>
          </a:p>
          <a:p>
            <a:pPr marL="232943" indent="-232943">
              <a:buAutoNum type="arabicParenR"/>
            </a:pPr>
            <a:r>
              <a:rPr lang="en-US" baseline="0" dirty="0" smtClean="0"/>
              <a:t>Scaled TH to 24 kN, padded beginning and end of file with </a:t>
            </a:r>
            <a:r>
              <a:rPr lang="en-US" baseline="0" dirty="0" err="1" smtClean="0"/>
              <a:t>zeros</a:t>
            </a:r>
            <a:endParaRPr lang="en-US" baseline="0" dirty="0" smtClean="0"/>
          </a:p>
          <a:p>
            <a:pPr marL="232943" indent="-232943">
              <a:buAutoNum type="arabicParenR"/>
            </a:pPr>
            <a:r>
              <a:rPr lang="en-US" baseline="0" dirty="0" smtClean="0"/>
              <a:t>Up-sampled files @ 20.48 Hz (Interpolated, Half-sine) so they could be iterated in RPC</a:t>
            </a:r>
          </a:p>
          <a:p>
            <a:pPr marL="232943" indent="-232943">
              <a:buAutoNum type="arabicParenR"/>
            </a:pPr>
            <a:r>
              <a:rPr lang="en-US" baseline="0" dirty="0" smtClean="0"/>
              <a:t>Converted TH files to </a:t>
            </a:r>
            <a:r>
              <a:rPr lang="en-US" baseline="0" dirty="0" err="1" smtClean="0"/>
              <a:t>lbf</a:t>
            </a:r>
            <a:r>
              <a:rPr lang="en-US" baseline="0" dirty="0" smtClean="0"/>
              <a:t> for RPC setup</a:t>
            </a:r>
          </a:p>
          <a:p>
            <a:pPr marL="232943" indent="-232943">
              <a:buAutoNum type="arabicParenR"/>
            </a:pPr>
            <a:r>
              <a:rPr lang="en-US" baseline="0" dirty="0" smtClean="0"/>
              <a:t>Inverted data to match polarities of RPC test set up, -</a:t>
            </a:r>
            <a:r>
              <a:rPr lang="en-US" baseline="0" dirty="0" err="1" smtClean="0"/>
              <a:t>lbf</a:t>
            </a:r>
            <a:r>
              <a:rPr lang="en-US" baseline="0" dirty="0" smtClean="0"/>
              <a:t>=Actuator retract=tension on outboard side of test setup</a:t>
            </a:r>
          </a:p>
          <a:p>
            <a:pPr marL="232943" indent="-232943">
              <a:buAutoNum type="arabicParenR"/>
            </a:pPr>
            <a:r>
              <a:rPr lang="en-US" baseline="0" dirty="0" smtClean="0"/>
              <a:t>Exported into RPC Format</a:t>
            </a:r>
          </a:p>
          <a:p>
            <a:pPr marL="232943" indent="-232943">
              <a:buAutoNum type="arabicParenR"/>
            </a:pPr>
            <a:endParaRPr lang="en-US" baseline="0" dirty="0" smtClean="0"/>
          </a:p>
          <a:p>
            <a:r>
              <a:rPr lang="en-US" baseline="0" dirty="0" smtClean="0"/>
              <a:t>In RPC</a:t>
            </a:r>
          </a:p>
          <a:p>
            <a:pPr marL="232943" indent="-232943">
              <a:buAutoNum type="arabicParenR"/>
            </a:pPr>
            <a:r>
              <a:rPr lang="en-US" baseline="0" dirty="0" smtClean="0"/>
              <a:t>Used Header mod tool to change sample rate to 204.8 Hz to compress file for 5 Hz test frequency</a:t>
            </a:r>
          </a:p>
          <a:p>
            <a:pPr marL="698830" lvl="1" indent="-232943">
              <a:buAutoNum type="arabicParenR"/>
            </a:pPr>
            <a:r>
              <a:rPr lang="en-US" baseline="0" dirty="0" smtClean="0"/>
              <a:t>Set points per frame and points per group to 1024</a:t>
            </a:r>
          </a:p>
          <a:p>
            <a:pPr marL="698830" lvl="1" indent="-232943">
              <a:buAutoNum type="arabicParenR"/>
            </a:pPr>
            <a:r>
              <a:rPr lang="en-US" baseline="0" dirty="0" smtClean="0"/>
              <a:t>Set up “actuator” channel to correspond with full scales</a:t>
            </a:r>
            <a:endParaRPr lang="en-US" baseline="0" dirty="0"/>
          </a:p>
          <a:p>
            <a:pPr marL="232943" indent="-232943">
              <a:buAutoNum type="arabicParenR"/>
            </a:pPr>
            <a:r>
              <a:rPr lang="en-US" baseline="0" dirty="0" smtClean="0"/>
              <a:t>Used Channel Transformation tool to add displacement for correlation of test data +/- 5”</a:t>
            </a:r>
          </a:p>
          <a:p>
            <a:pPr marL="232943" indent="-232943">
              <a:buAutoNum type="arabicParenR"/>
            </a:pPr>
            <a:r>
              <a:rPr lang="en-US" baseline="0" dirty="0" smtClean="0"/>
              <a:t>Modified ramp points at beginning and end of file to reduce ring at start and end of drive (parabola point manipulation)</a:t>
            </a:r>
          </a:p>
        </p:txBody>
      </p:sp>
      <p:sp>
        <p:nvSpPr>
          <p:cNvPr id="4" name="Slide Number Placeholder 3"/>
          <p:cNvSpPr>
            <a:spLocks noGrp="1"/>
          </p:cNvSpPr>
          <p:nvPr>
            <p:ph type="sldNum" sz="quarter" idx="10"/>
          </p:nvPr>
        </p:nvSpPr>
        <p:spPr/>
        <p:txBody>
          <a:bodyPr/>
          <a:lstStyle/>
          <a:p>
            <a:fld id="{A7DB0BBE-9134-4D04-A3D6-545802610A6C}" type="slidenum">
              <a:rPr lang="en-US" smtClean="0"/>
              <a:t>23</a:t>
            </a:fld>
            <a:endParaRPr lang="en-US"/>
          </a:p>
        </p:txBody>
      </p:sp>
    </p:spTree>
    <p:extLst>
      <p:ext uri="{BB962C8B-B14F-4D97-AF65-F5344CB8AC3E}">
        <p14:creationId xmlns:p14="http://schemas.microsoft.com/office/powerpoint/2010/main" val="716137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Impressed</a:t>
            </a:r>
            <a:r>
              <a:rPr lang="en-US" baseline="0" dirty="0" smtClean="0"/>
              <a:t> with the amount of group engagement</a:t>
            </a:r>
          </a:p>
          <a:p>
            <a:r>
              <a:rPr lang="en-US" baseline="0" dirty="0" smtClean="0"/>
              <a:t>We all walk away from these meetings learning something</a:t>
            </a:r>
            <a:endParaRPr lang="en-US" dirty="0"/>
          </a:p>
        </p:txBody>
      </p:sp>
      <p:sp>
        <p:nvSpPr>
          <p:cNvPr id="4" name="Slide Number Placeholder 3"/>
          <p:cNvSpPr>
            <a:spLocks noGrp="1"/>
          </p:cNvSpPr>
          <p:nvPr>
            <p:ph type="sldNum" sz="quarter" idx="10"/>
          </p:nvPr>
        </p:nvSpPr>
        <p:spPr/>
        <p:txBody>
          <a:bodyPr/>
          <a:lstStyle/>
          <a:p>
            <a:fld id="{F26D9D14-2AA6-448C-A239-F0547E4EF969}" type="slidenum">
              <a:rPr lang="en-US" smtClean="0"/>
              <a:t>1</a:t>
            </a:fld>
            <a:endParaRPr lang="en-US"/>
          </a:p>
        </p:txBody>
      </p:sp>
    </p:spTree>
    <p:extLst>
      <p:ext uri="{BB962C8B-B14F-4D97-AF65-F5344CB8AC3E}">
        <p14:creationId xmlns:p14="http://schemas.microsoft.com/office/powerpoint/2010/main" val="35580146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26</a:t>
            </a:fld>
            <a:endParaRPr lang="en-US"/>
          </a:p>
        </p:txBody>
      </p:sp>
    </p:spTree>
    <p:extLst>
      <p:ext uri="{BB962C8B-B14F-4D97-AF65-F5344CB8AC3E}">
        <p14:creationId xmlns:p14="http://schemas.microsoft.com/office/powerpoint/2010/main" val="1270148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Welded specimens in groups</a:t>
            </a:r>
            <a:r>
              <a:rPr lang="en-US" baseline="0" dirty="0" smtClean="0"/>
              <a:t> of 4</a:t>
            </a:r>
          </a:p>
          <a:p>
            <a:r>
              <a:rPr lang="en-US" baseline="0" dirty="0" smtClean="0"/>
              <a:t>Sent specimens out for residual stress measurements to various companies</a:t>
            </a:r>
          </a:p>
          <a:p>
            <a:r>
              <a:rPr lang="en-US" baseline="0" dirty="0" smtClean="0"/>
              <a:t>Understand residual stress effects on actual test lives</a:t>
            </a:r>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28</a:t>
            </a:fld>
            <a:endParaRPr lang="en-US"/>
          </a:p>
        </p:txBody>
      </p:sp>
    </p:spTree>
    <p:extLst>
      <p:ext uri="{BB962C8B-B14F-4D97-AF65-F5344CB8AC3E}">
        <p14:creationId xmlns:p14="http://schemas.microsoft.com/office/powerpoint/2010/main" val="1482099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Real World</a:t>
            </a:r>
            <a:r>
              <a:rPr lang="en-US" baseline="0" dirty="0" smtClean="0"/>
              <a:t> Vs. Defined Experiments</a:t>
            </a:r>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2</a:t>
            </a:fld>
            <a:endParaRPr lang="en-US"/>
          </a:p>
        </p:txBody>
      </p:sp>
    </p:spTree>
    <p:extLst>
      <p:ext uri="{BB962C8B-B14F-4D97-AF65-F5344CB8AC3E}">
        <p14:creationId xmlns:p14="http://schemas.microsoft.com/office/powerpoint/2010/main" val="980675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Welded Vs. Machined</a:t>
            </a:r>
          </a:p>
          <a:p>
            <a:r>
              <a:rPr lang="en-US" dirty="0" smtClean="0"/>
              <a:t>Reduce variables of weld and using base material properties</a:t>
            </a:r>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3</a:t>
            </a:fld>
            <a:endParaRPr lang="en-US"/>
          </a:p>
        </p:txBody>
      </p:sp>
    </p:spTree>
    <p:extLst>
      <p:ext uri="{BB962C8B-B14F-4D97-AF65-F5344CB8AC3E}">
        <p14:creationId xmlns:p14="http://schemas.microsoft.com/office/powerpoint/2010/main" val="4099202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photo </a:t>
            </a:r>
            <a:r>
              <a:rPr lang="en-US" dirty="0" smtClean="0"/>
              <a:t>of </a:t>
            </a:r>
            <a:r>
              <a:rPr lang="en-US" dirty="0" smtClean="0"/>
              <a:t>machined samples and welded </a:t>
            </a:r>
            <a:r>
              <a:rPr lang="en-US" dirty="0" smtClean="0"/>
              <a:t>samples</a:t>
            </a:r>
          </a:p>
          <a:p>
            <a:r>
              <a:rPr lang="en-US" dirty="0" smtClean="0"/>
              <a:t>Compare Geometries</a:t>
            </a:r>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4</a:t>
            </a:fld>
            <a:endParaRPr lang="en-US"/>
          </a:p>
        </p:txBody>
      </p:sp>
    </p:spTree>
    <p:extLst>
      <p:ext uri="{BB962C8B-B14F-4D97-AF65-F5344CB8AC3E}">
        <p14:creationId xmlns:p14="http://schemas.microsoft.com/office/powerpoint/2010/main" val="2829495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Overview</a:t>
            </a:r>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5</a:t>
            </a:fld>
            <a:endParaRPr lang="en-US"/>
          </a:p>
        </p:txBody>
      </p:sp>
    </p:spTree>
    <p:extLst>
      <p:ext uri="{BB962C8B-B14F-4D97-AF65-F5344CB8AC3E}">
        <p14:creationId xmlns:p14="http://schemas.microsoft.com/office/powerpoint/2010/main" val="2812397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Log of test results  Load level, R-Ratio, Cycles</a:t>
            </a:r>
          </a:p>
          <a:p>
            <a:r>
              <a:rPr lang="en-US" dirty="0" smtClean="0"/>
              <a:t>Excel table with just important info – spec #, max load, r=ratio, block loading 	(check Tom’s spreadsheet) summary sheet, show striations at two locations on 	VA</a:t>
            </a:r>
          </a:p>
          <a:p>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6</a:t>
            </a:fld>
            <a:endParaRPr lang="en-US"/>
          </a:p>
        </p:txBody>
      </p:sp>
    </p:spTree>
    <p:extLst>
      <p:ext uri="{BB962C8B-B14F-4D97-AF65-F5344CB8AC3E}">
        <p14:creationId xmlns:p14="http://schemas.microsoft.com/office/powerpoint/2010/main" val="3555537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Log of test results  Load level, R-Ratio, Cycles</a:t>
            </a:r>
          </a:p>
          <a:p>
            <a:r>
              <a:rPr lang="en-US" dirty="0" smtClean="0"/>
              <a:t>Excel table with just important info – spec #, max load, r=ratio, block loading 	(check Tom’s spreadsheet) summary sheet, show striations at two locations on 	VA</a:t>
            </a:r>
          </a:p>
          <a:p>
            <a:endParaRPr lang="en-US" dirty="0"/>
          </a:p>
        </p:txBody>
      </p:sp>
      <p:sp>
        <p:nvSpPr>
          <p:cNvPr id="4" name="Slide Number Placeholder 3"/>
          <p:cNvSpPr>
            <a:spLocks noGrp="1"/>
          </p:cNvSpPr>
          <p:nvPr>
            <p:ph type="sldNum" sz="quarter" idx="10"/>
          </p:nvPr>
        </p:nvSpPr>
        <p:spPr/>
        <p:txBody>
          <a:bodyPr/>
          <a:lstStyle/>
          <a:p>
            <a:fld id="{A7DB0BBE-9134-4D04-A3D6-545802610A6C}" type="slidenum">
              <a:rPr lang="en-US" smtClean="0"/>
              <a:t>7</a:t>
            </a:fld>
            <a:endParaRPr lang="en-US"/>
          </a:p>
        </p:txBody>
      </p:sp>
    </p:spTree>
    <p:extLst>
      <p:ext uri="{BB962C8B-B14F-4D97-AF65-F5344CB8AC3E}">
        <p14:creationId xmlns:p14="http://schemas.microsoft.com/office/powerpoint/2010/main" val="3555537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a:t>
            </a:r>
            <a:r>
              <a:rPr lang="en-US" baseline="0" dirty="0" smtClean="0"/>
              <a:t> typical loading of specimens</a:t>
            </a:r>
          </a:p>
          <a:p>
            <a:r>
              <a:rPr lang="en-US" baseline="0" dirty="0" smtClean="0"/>
              <a:t>Highest tensile residual stress facing away from the actuator</a:t>
            </a:r>
            <a:endParaRPr lang="en-US" dirty="0" smtClean="0"/>
          </a:p>
        </p:txBody>
      </p:sp>
      <p:sp>
        <p:nvSpPr>
          <p:cNvPr id="4" name="Slide Number Placeholder 3"/>
          <p:cNvSpPr>
            <a:spLocks noGrp="1"/>
          </p:cNvSpPr>
          <p:nvPr>
            <p:ph type="sldNum" sz="quarter" idx="10"/>
          </p:nvPr>
        </p:nvSpPr>
        <p:spPr/>
        <p:txBody>
          <a:bodyPr/>
          <a:lstStyle/>
          <a:p>
            <a:fld id="{A7DB0BBE-9134-4D04-A3D6-545802610A6C}" type="slidenum">
              <a:rPr lang="en-US" smtClean="0"/>
              <a:t>8</a:t>
            </a:fld>
            <a:endParaRPr lang="en-US"/>
          </a:p>
        </p:txBody>
      </p:sp>
    </p:spTree>
    <p:extLst>
      <p:ext uri="{BB962C8B-B14F-4D97-AF65-F5344CB8AC3E}">
        <p14:creationId xmlns:p14="http://schemas.microsoft.com/office/powerpoint/2010/main" val="4268151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dirty="0" smtClean="0"/>
              <a:t>22 Oct 2015</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a:p>
        </p:txBody>
      </p:sp>
      <p:sp>
        <p:nvSpPr>
          <p:cNvPr id="6" name="Slide Number Placeholder 5"/>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267006723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22 October 2015</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a:p>
        </p:txBody>
      </p:sp>
      <p:sp>
        <p:nvSpPr>
          <p:cNvPr id="6" name="Slide Number Placeholder 5"/>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757563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22 October 2015</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a:p>
        </p:txBody>
      </p:sp>
      <p:sp>
        <p:nvSpPr>
          <p:cNvPr id="6" name="Slide Number Placeholder 5"/>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915563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508750"/>
            <a:ext cx="2133600" cy="273050"/>
          </a:xfrm>
        </p:spPr>
        <p:txBody>
          <a:bodyPr/>
          <a:lstStyle>
            <a:lvl1pPr>
              <a:defRPr/>
            </a:lvl1pPr>
          </a:lstStyle>
          <a:p>
            <a:r>
              <a:rPr lang="en-US" dirty="0" smtClean="0"/>
              <a:t>22 October 2015</a:t>
            </a:r>
            <a:endParaRPr lang="en-US" dirty="0"/>
          </a:p>
        </p:txBody>
      </p:sp>
      <p:sp>
        <p:nvSpPr>
          <p:cNvPr id="5" name="Footer Placeholder 4"/>
          <p:cNvSpPr>
            <a:spLocks noGrp="1"/>
          </p:cNvSpPr>
          <p:nvPr>
            <p:ph type="ftr" sz="quarter" idx="11"/>
          </p:nvPr>
        </p:nvSpPr>
        <p:spPr>
          <a:xfrm>
            <a:off x="3124200" y="6508750"/>
            <a:ext cx="2895600" cy="273050"/>
          </a:xfrm>
        </p:spPr>
        <p:txBody>
          <a:bodyPr/>
          <a:lstStyle/>
          <a:p>
            <a:r>
              <a:rPr lang="en-US" dirty="0" smtClean="0"/>
              <a:t>SAE FD&amp;E</a:t>
            </a:r>
            <a:endParaRPr lang="en-US" dirty="0"/>
          </a:p>
        </p:txBody>
      </p:sp>
      <p:sp>
        <p:nvSpPr>
          <p:cNvPr id="6" name="Slide Number Placeholder 5"/>
          <p:cNvSpPr>
            <a:spLocks noGrp="1"/>
          </p:cNvSpPr>
          <p:nvPr>
            <p:ph type="sldNum" sz="quarter" idx="12"/>
          </p:nvPr>
        </p:nvSpPr>
        <p:spPr>
          <a:xfrm>
            <a:off x="6553200" y="6508750"/>
            <a:ext cx="2133600" cy="273050"/>
          </a:xfrm>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22920734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dirty="0" smtClean="0"/>
              <a:t>22 October 2015</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a:p>
        </p:txBody>
      </p:sp>
      <p:sp>
        <p:nvSpPr>
          <p:cNvPr id="6" name="Slide Number Placeholder 5"/>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2332287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dirty="0" smtClean="0"/>
              <a:t>22 October 2015</a:t>
            </a:r>
            <a:endParaRPr lang="en-US" dirty="0"/>
          </a:p>
        </p:txBody>
      </p:sp>
      <p:sp>
        <p:nvSpPr>
          <p:cNvPr id="6" name="Footer Placeholder 5"/>
          <p:cNvSpPr>
            <a:spLocks noGrp="1"/>
          </p:cNvSpPr>
          <p:nvPr>
            <p:ph type="ftr" sz="quarter" idx="11"/>
          </p:nvPr>
        </p:nvSpPr>
        <p:spPr/>
        <p:txBody>
          <a:bodyPr/>
          <a:lstStyle/>
          <a:p>
            <a:r>
              <a:rPr lang="en-US" smtClean="0"/>
              <a:t>SAE FD&amp;E</a:t>
            </a:r>
            <a:endParaRPr lang="en-US"/>
          </a:p>
        </p:txBody>
      </p:sp>
      <p:sp>
        <p:nvSpPr>
          <p:cNvPr id="7" name="Slide Number Placeholder 6"/>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129747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dirty="0" smtClean="0"/>
              <a:t>22 October 2015</a:t>
            </a:r>
            <a:endParaRPr lang="en-US" dirty="0"/>
          </a:p>
        </p:txBody>
      </p:sp>
      <p:sp>
        <p:nvSpPr>
          <p:cNvPr id="8" name="Footer Placeholder 7"/>
          <p:cNvSpPr>
            <a:spLocks noGrp="1"/>
          </p:cNvSpPr>
          <p:nvPr>
            <p:ph type="ftr" sz="quarter" idx="11"/>
          </p:nvPr>
        </p:nvSpPr>
        <p:spPr/>
        <p:txBody>
          <a:bodyPr/>
          <a:lstStyle/>
          <a:p>
            <a:r>
              <a:rPr lang="en-US" dirty="0" smtClean="0"/>
              <a:t>SAE FD&amp;E</a:t>
            </a:r>
            <a:endParaRPr lang="en-US" dirty="0"/>
          </a:p>
        </p:txBody>
      </p:sp>
      <p:sp>
        <p:nvSpPr>
          <p:cNvPr id="9" name="Slide Number Placeholder 8"/>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12034293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dirty="0" smtClean="0"/>
              <a:t>22 October 2015</a:t>
            </a:r>
            <a:endParaRPr lang="en-US" dirty="0"/>
          </a:p>
        </p:txBody>
      </p:sp>
      <p:sp>
        <p:nvSpPr>
          <p:cNvPr id="4" name="Footer Placeholder 3"/>
          <p:cNvSpPr>
            <a:spLocks noGrp="1"/>
          </p:cNvSpPr>
          <p:nvPr>
            <p:ph type="ftr" sz="quarter" idx="11"/>
          </p:nvPr>
        </p:nvSpPr>
        <p:spPr/>
        <p:txBody>
          <a:bodyPr/>
          <a:lstStyle/>
          <a:p>
            <a:r>
              <a:rPr lang="en-US" dirty="0" smtClean="0"/>
              <a:t>SAE FD&amp;E</a:t>
            </a:r>
            <a:endParaRPr lang="en-US" dirty="0"/>
          </a:p>
        </p:txBody>
      </p:sp>
      <p:sp>
        <p:nvSpPr>
          <p:cNvPr id="5" name="Slide Number Placeholder 4"/>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2396832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smtClean="0"/>
              <a:t>22 October 2015</a:t>
            </a:r>
            <a:endParaRPr lang="en-US" dirty="0"/>
          </a:p>
        </p:txBody>
      </p:sp>
      <p:sp>
        <p:nvSpPr>
          <p:cNvPr id="3" name="Footer Placeholder 2"/>
          <p:cNvSpPr>
            <a:spLocks noGrp="1"/>
          </p:cNvSpPr>
          <p:nvPr>
            <p:ph type="ftr" sz="quarter" idx="11"/>
          </p:nvPr>
        </p:nvSpPr>
        <p:spPr/>
        <p:txBody>
          <a:bodyPr/>
          <a:lstStyle/>
          <a:p>
            <a:r>
              <a:rPr lang="en-US" dirty="0" smtClean="0"/>
              <a:t>SAE FD&amp;E</a:t>
            </a:r>
            <a:endParaRPr lang="en-US" dirty="0"/>
          </a:p>
        </p:txBody>
      </p:sp>
      <p:sp>
        <p:nvSpPr>
          <p:cNvPr id="4" name="Slide Number Placeholder 3"/>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2256174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r>
              <a:rPr lang="en-US" dirty="0" smtClean="0"/>
              <a:t>22 October 2015</a:t>
            </a:r>
          </a:p>
        </p:txBody>
      </p:sp>
      <p:sp>
        <p:nvSpPr>
          <p:cNvPr id="6" name="Footer Placeholder 5"/>
          <p:cNvSpPr>
            <a:spLocks noGrp="1"/>
          </p:cNvSpPr>
          <p:nvPr>
            <p:ph type="ftr" sz="quarter" idx="11"/>
          </p:nvPr>
        </p:nvSpPr>
        <p:spPr/>
        <p:txBody>
          <a:bodyPr/>
          <a:lstStyle/>
          <a:p>
            <a:r>
              <a:rPr lang="en-US" smtClean="0"/>
              <a:t>SAE FD&amp;E</a:t>
            </a:r>
            <a:endParaRPr lang="en-US"/>
          </a:p>
        </p:txBody>
      </p:sp>
      <p:sp>
        <p:nvSpPr>
          <p:cNvPr id="7" name="Slide Number Placeholder 6"/>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1195763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22 October 2015</a:t>
            </a:r>
            <a:endParaRPr lang="en-US" dirty="0"/>
          </a:p>
        </p:txBody>
      </p:sp>
      <p:sp>
        <p:nvSpPr>
          <p:cNvPr id="6" name="Footer Placeholder 5"/>
          <p:cNvSpPr>
            <a:spLocks noGrp="1"/>
          </p:cNvSpPr>
          <p:nvPr>
            <p:ph type="ftr" sz="quarter" idx="11"/>
          </p:nvPr>
        </p:nvSpPr>
        <p:spPr/>
        <p:txBody>
          <a:bodyPr/>
          <a:lstStyle/>
          <a:p>
            <a:r>
              <a:rPr lang="en-US" smtClean="0"/>
              <a:t>SAE FD&amp;E</a:t>
            </a:r>
            <a:endParaRPr lang="en-US"/>
          </a:p>
        </p:txBody>
      </p:sp>
      <p:sp>
        <p:nvSpPr>
          <p:cNvPr id="7" name="Slide Number Placeholder 6"/>
          <p:cNvSpPr>
            <a:spLocks noGrp="1"/>
          </p:cNvSpPr>
          <p:nvPr>
            <p:ph type="sldNum" sz="quarter" idx="12"/>
          </p:nvPr>
        </p:nvSpPr>
        <p:spPr/>
        <p:txBody>
          <a:bodyPr/>
          <a:lstStyle/>
          <a:p>
            <a:fld id="{366AF26D-3603-43C5-9B07-9313C5F3052C}" type="slidenum">
              <a:rPr lang="en-US" smtClean="0"/>
              <a:t>‹#›</a:t>
            </a:fld>
            <a:endParaRPr lang="en-US"/>
          </a:p>
        </p:txBody>
      </p:sp>
    </p:spTree>
    <p:extLst>
      <p:ext uri="{BB962C8B-B14F-4D97-AF65-F5344CB8AC3E}">
        <p14:creationId xmlns:p14="http://schemas.microsoft.com/office/powerpoint/2010/main" val="277556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8229600" cy="7921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t>22 October 2015</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SAE FD&amp;E</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6AF26D-3603-43C5-9B07-9313C5F3052C}" type="slidenum">
              <a:rPr lang="en-US" smtClean="0"/>
              <a:t>‹#›</a:t>
            </a:fld>
            <a:endParaRPr lang="en-US"/>
          </a:p>
        </p:txBody>
      </p:sp>
    </p:spTree>
    <p:extLst>
      <p:ext uri="{BB962C8B-B14F-4D97-AF65-F5344CB8AC3E}">
        <p14:creationId xmlns:p14="http://schemas.microsoft.com/office/powerpoint/2010/main" val="24653928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p:txStyles>
    <p:titleStyle>
      <a:lvl1pPr algn="ctr" defTabSz="914400" rtl="0" eaLnBrk="1" latinLnBrk="0"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jpe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400"/>
            <a:ext cx="8229600" cy="4525963"/>
          </a:xfrm>
        </p:spPr>
        <p:txBody>
          <a:bodyPr/>
          <a:lstStyle/>
          <a:p>
            <a:pPr marL="0" indent="0" algn="ctr">
              <a:buNone/>
            </a:pPr>
            <a:endParaRPr lang="en-US" dirty="0" smtClean="0"/>
          </a:p>
          <a:p>
            <a:pPr marL="0" indent="0" algn="ctr">
              <a:buNone/>
            </a:pPr>
            <a:r>
              <a:rPr lang="en-US" sz="3200" b="1" dirty="0" smtClean="0"/>
              <a:t>Summary of Fatigue Life Testing and</a:t>
            </a:r>
          </a:p>
          <a:p>
            <a:pPr marL="0" indent="0" algn="ctr">
              <a:buNone/>
            </a:pPr>
            <a:r>
              <a:rPr lang="en-US" sz="3200" b="1" dirty="0" smtClean="0"/>
              <a:t>Analysis of the A36 T-Joint Specimens</a:t>
            </a:r>
          </a:p>
          <a:p>
            <a:pPr marL="0" indent="0" algn="ctr">
              <a:buNone/>
            </a:pPr>
            <a:r>
              <a:rPr lang="en-US" sz="3200" b="1" dirty="0" smtClean="0"/>
              <a:t>Machined and Welded</a:t>
            </a:r>
          </a:p>
          <a:p>
            <a:pPr marL="0" indent="0" algn="ctr">
              <a:buNone/>
            </a:pPr>
            <a:r>
              <a:rPr lang="en-US" sz="3200" b="1" dirty="0" smtClean="0"/>
              <a:t>Completed Todate</a:t>
            </a:r>
          </a:p>
          <a:p>
            <a:pPr marL="0" indent="0" algn="ctr">
              <a:buNone/>
            </a:pPr>
            <a:endParaRPr lang="en-US" dirty="0" smtClean="0"/>
          </a:p>
          <a:p>
            <a:pPr marL="0" indent="0" algn="ctr">
              <a:buNone/>
            </a:pPr>
            <a:r>
              <a:rPr lang="en-US" sz="1800" dirty="0" smtClean="0">
                <a:solidFill>
                  <a:schemeClr val="bg1">
                    <a:lumMod val="65000"/>
                  </a:schemeClr>
                </a:solidFill>
              </a:rPr>
              <a:t>SAE FD&amp;E Semi-Annual Meeting</a:t>
            </a:r>
          </a:p>
          <a:p>
            <a:pPr marL="0" indent="0" algn="ctr">
              <a:buNone/>
            </a:pPr>
            <a:r>
              <a:rPr lang="en-US" sz="1800" dirty="0" smtClean="0">
                <a:solidFill>
                  <a:schemeClr val="bg1">
                    <a:lumMod val="65000"/>
                  </a:schemeClr>
                </a:solidFill>
              </a:rPr>
              <a:t>Contributors: See Next Slide</a:t>
            </a:r>
          </a:p>
          <a:p>
            <a:pPr marL="0" indent="0" algn="ctr">
              <a:buNone/>
            </a:pPr>
            <a:r>
              <a:rPr lang="en-US" sz="1800" dirty="0" smtClean="0">
                <a:solidFill>
                  <a:schemeClr val="bg1">
                    <a:lumMod val="65000"/>
                  </a:schemeClr>
                </a:solidFill>
              </a:rPr>
              <a:t>11 October 2017</a:t>
            </a:r>
          </a:p>
        </p:txBody>
      </p:sp>
      <p:sp>
        <p:nvSpPr>
          <p:cNvPr id="4"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a:t>Total Fatigue Life: Crack </a:t>
            </a:r>
            <a:r>
              <a:rPr lang="en-US" sz="2000" b="1" dirty="0" smtClean="0"/>
              <a:t>Initiation and </a:t>
            </a:r>
            <a:r>
              <a:rPr lang="en-US" sz="2000" b="1" dirty="0"/>
              <a:t>Crack </a:t>
            </a:r>
            <a:r>
              <a:rPr lang="en-US" sz="2000" b="1" dirty="0" smtClean="0"/>
              <a:t>Propagation</a:t>
            </a:r>
            <a:endParaRPr lang="en-US" sz="2000" b="1" dirty="0"/>
          </a:p>
        </p:txBody>
      </p:sp>
      <p:sp>
        <p:nvSpPr>
          <p:cNvPr id="5" name="Date Placeholder 3"/>
          <p:cNvSpPr>
            <a:spLocks noGrp="1"/>
          </p:cNvSpPr>
          <p:nvPr>
            <p:ph type="dt" sz="half" idx="10"/>
          </p:nvPr>
        </p:nvSpPr>
        <p:spPr>
          <a:xfrm>
            <a:off x="457200" y="6508750"/>
            <a:ext cx="2133600" cy="273050"/>
          </a:xfrm>
        </p:spPr>
        <p:txBody>
          <a:bodyPr/>
          <a:lstStyle/>
          <a:p>
            <a:r>
              <a:rPr lang="en-US" dirty="0" smtClean="0"/>
              <a:t>October 11, 2017</a:t>
            </a:r>
            <a:endParaRPr lang="en-US" dirty="0"/>
          </a:p>
        </p:txBody>
      </p:sp>
      <p:sp>
        <p:nvSpPr>
          <p:cNvPr id="6" name="Footer Placeholder 4"/>
          <p:cNvSpPr>
            <a:spLocks noGrp="1"/>
          </p:cNvSpPr>
          <p:nvPr>
            <p:ph type="ftr" sz="quarter" idx="11"/>
          </p:nvPr>
        </p:nvSpPr>
        <p:spPr>
          <a:xfrm>
            <a:off x="3124200" y="6508750"/>
            <a:ext cx="2895600" cy="273050"/>
          </a:xfrm>
        </p:spPr>
        <p:txBody>
          <a:bodyPr/>
          <a:lstStyle/>
          <a:p>
            <a:r>
              <a:rPr lang="en-US" dirty="0" smtClean="0"/>
              <a:t>SAE FD&amp;E</a:t>
            </a:r>
            <a:endParaRPr lang="en-US" dirty="0"/>
          </a:p>
        </p:txBody>
      </p:sp>
    </p:spTree>
    <p:extLst>
      <p:ext uri="{BB962C8B-B14F-4D97-AF65-F5344CB8AC3E}">
        <p14:creationId xmlns:p14="http://schemas.microsoft.com/office/powerpoint/2010/main" val="21709655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438"/>
            <a:ext cx="8229600" cy="792162"/>
          </a:xfrm>
        </p:spPr>
        <p:txBody>
          <a:bodyPr>
            <a:noAutofit/>
          </a:bodyPr>
          <a:lstStyle/>
          <a:p>
            <a:r>
              <a:rPr lang="en-US" sz="2800" b="1" u="sng" dirty="0"/>
              <a:t>SAE FD&amp;E T-Weld </a:t>
            </a:r>
            <a:r>
              <a:rPr lang="en-US" sz="2800" b="1" u="sng" dirty="0" smtClean="0"/>
              <a:t>Test Set Up</a:t>
            </a:r>
            <a:endParaRPr lang="en-US" sz="2800" b="1" u="sng" dirty="0"/>
          </a:p>
        </p:txBody>
      </p:sp>
      <p:pic>
        <p:nvPicPr>
          <p:cNvPr id="2054" name="Picture 6" descr="C:\Users\en69856\Desktop\ADV\Training_DesignRef\Fatigue_Design_and_Evaluation\Spring_2014_SAE_FDE_Meeting\Photos_Video\Setup\T_Weld_Setup_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2" y="990600"/>
            <a:ext cx="3352798" cy="2514600"/>
          </a:xfrm>
          <a:prstGeom prst="rect">
            <a:avLst/>
          </a:prstGeom>
          <a:noFill/>
          <a:extLst>
            <a:ext uri="{909E8E84-426E-40DD-AFC4-6F175D3DCCD1}">
              <a14:hiddenFill xmlns:a14="http://schemas.microsoft.com/office/drawing/2010/main">
                <a:solidFill>
                  <a:srgbClr val="FFFFFF"/>
                </a:solidFill>
              </a14:hiddenFill>
            </a:ext>
          </a:extLst>
        </p:spPr>
      </p:pic>
      <p:sp>
        <p:nvSpPr>
          <p:cNvPr id="5" name="Date Placeholder 4"/>
          <p:cNvSpPr>
            <a:spLocks noGrp="1"/>
          </p:cNvSpPr>
          <p:nvPr>
            <p:ph type="dt" sz="half" idx="10"/>
          </p:nvPr>
        </p:nvSpPr>
        <p:spPr>
          <a:xfrm>
            <a:off x="0" y="6584950"/>
            <a:ext cx="2133600" cy="273050"/>
          </a:xfrm>
        </p:spPr>
        <p:txBody>
          <a:bodyPr/>
          <a:lstStyle/>
          <a:p>
            <a:r>
              <a:rPr lang="en-US" dirty="0"/>
              <a:t>October 11, 2017</a:t>
            </a:r>
          </a:p>
        </p:txBody>
      </p:sp>
      <p:sp>
        <p:nvSpPr>
          <p:cNvPr id="6" name="Footer Placeholder 5"/>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8" name="Slide Number Placeholder 7"/>
          <p:cNvSpPr>
            <a:spLocks noGrp="1"/>
          </p:cNvSpPr>
          <p:nvPr>
            <p:ph type="sldNum" sz="quarter" idx="12"/>
          </p:nvPr>
        </p:nvSpPr>
        <p:spPr>
          <a:xfrm>
            <a:off x="7010400" y="6584950"/>
            <a:ext cx="2133600" cy="273050"/>
          </a:xfrm>
        </p:spPr>
        <p:txBody>
          <a:bodyPr/>
          <a:lstStyle/>
          <a:p>
            <a:fld id="{366AF26D-3603-43C5-9B07-9313C5F3052C}" type="slidenum">
              <a:rPr lang="en-US" smtClean="0"/>
              <a:t>9</a:t>
            </a:fld>
            <a:endParaRPr lang="en-US" dirty="0"/>
          </a:p>
        </p:txBody>
      </p:sp>
      <p:pic>
        <p:nvPicPr>
          <p:cNvPr id="3074" name="Picture 2" descr="C:\Users\en69856\Desktop\ADV\Training_DesignRef\Fatigue_Design_and_Evaluation\Spring_2014_SAE_FDE_Meeting\Photos_Video\Setup\T_Weld_Setup_5_Cropp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6400" y="3590482"/>
            <a:ext cx="5715000" cy="296271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en69856\Desktop\ADV\Training_DesignRef\Fatigue_Design_and_Evaluation\Spring_2014_SAE_FDE_Meeting\Photos_Video\Setup\T_Weld_Setup_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57800" y="990600"/>
            <a:ext cx="3352800" cy="251460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Propagation…Info</a:t>
            </a:r>
          </a:p>
        </p:txBody>
      </p:sp>
    </p:spTree>
    <p:extLst>
      <p:ext uri="{BB962C8B-B14F-4D97-AF65-F5344CB8AC3E}">
        <p14:creationId xmlns:p14="http://schemas.microsoft.com/office/powerpoint/2010/main" val="9487571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00200" y="612775"/>
            <a:ext cx="7010400" cy="5791200"/>
            <a:chOff x="1444752" y="152400"/>
            <a:chExt cx="7470648" cy="6477000"/>
          </a:xfrm>
        </p:grpSpPr>
        <p:pic>
          <p:nvPicPr>
            <p:cNvPr id="1028" name="Picture 4" descr="\\advnas\advnas\ADV_Facility\A_thru_M\Current_Projects\Material_Testing\A12735_SAE_FD&amp;E_T_Weld\Test\05_Rig_Photos\Spec_21_MACH3\Machined_Specimen_Measurement_Cropp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152400"/>
              <a:ext cx="5181600" cy="64770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p:nvCxnSpPr>
          <p:spPr>
            <a:xfrm>
              <a:off x="1447800" y="1554480"/>
              <a:ext cx="6553200"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444752" y="4727448"/>
              <a:ext cx="6556248"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153274" y="2705560"/>
              <a:ext cx="1762126" cy="923330"/>
            </a:xfrm>
            <a:prstGeom prst="rect">
              <a:avLst/>
            </a:prstGeom>
            <a:noFill/>
          </p:spPr>
          <p:txBody>
            <a:bodyPr wrap="square" rtlCol="0">
              <a:spAutoFit/>
            </a:bodyPr>
            <a:lstStyle/>
            <a:p>
              <a:r>
                <a:rPr lang="en-US" dirty="0" smtClean="0">
                  <a:solidFill>
                    <a:srgbClr val="FF0000"/>
                  </a:solidFill>
                </a:rPr>
                <a:t>222.25mm From Applied Load Line to Radius</a:t>
              </a:r>
              <a:endParaRPr lang="en-US" dirty="0">
                <a:solidFill>
                  <a:srgbClr val="FF0000"/>
                </a:solidFill>
              </a:endParaRPr>
            </a:p>
          </p:txBody>
        </p:sp>
        <p:cxnSp>
          <p:nvCxnSpPr>
            <p:cNvPr id="11" name="Straight Arrow Connector 10"/>
            <p:cNvCxnSpPr/>
            <p:nvPr/>
          </p:nvCxnSpPr>
          <p:spPr>
            <a:xfrm>
              <a:off x="7696200" y="3962400"/>
              <a:ext cx="0" cy="765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7696200" y="1554480"/>
              <a:ext cx="0" cy="118872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8" name="Date Placeholder 3"/>
          <p:cNvSpPr>
            <a:spLocks noGrp="1"/>
          </p:cNvSpPr>
          <p:nvPr>
            <p:ph type="dt" sz="half" idx="10"/>
          </p:nvPr>
        </p:nvSpPr>
        <p:spPr>
          <a:xfrm>
            <a:off x="211842" y="6390701"/>
            <a:ext cx="2133600" cy="365125"/>
          </a:xfrm>
        </p:spPr>
        <p:txBody>
          <a:bodyPr/>
          <a:lstStyle/>
          <a:p>
            <a:r>
              <a:rPr lang="en-US" dirty="0"/>
              <a:t>October 11, 2017</a:t>
            </a:r>
          </a:p>
        </p:txBody>
      </p:sp>
      <p:sp>
        <p:nvSpPr>
          <p:cNvPr id="10" name="Slide Number Placeholder 5"/>
          <p:cNvSpPr>
            <a:spLocks noGrp="1"/>
          </p:cNvSpPr>
          <p:nvPr>
            <p:ph type="sldNum" sz="quarter" idx="12"/>
          </p:nvPr>
        </p:nvSpPr>
        <p:spPr>
          <a:xfrm>
            <a:off x="6629400" y="6324600"/>
            <a:ext cx="2133600" cy="365125"/>
          </a:xfrm>
        </p:spPr>
        <p:txBody>
          <a:bodyPr/>
          <a:lstStyle/>
          <a:p>
            <a:fld id="{BE4387FB-3930-4D6D-880E-E1BBDE3C81C1}" type="slidenum">
              <a:rPr lang="en-US" smtClean="0"/>
              <a:t>10</a:t>
            </a:fld>
            <a:endParaRPr lang="en-US"/>
          </a:p>
        </p:txBody>
      </p:sp>
      <p:sp>
        <p:nvSpPr>
          <p:cNvPr id="12" name="Footer Placeholder 4"/>
          <p:cNvSpPr>
            <a:spLocks noGrp="1"/>
          </p:cNvSpPr>
          <p:nvPr>
            <p:ph type="ftr" sz="quarter" idx="11"/>
          </p:nvPr>
        </p:nvSpPr>
        <p:spPr>
          <a:xfrm>
            <a:off x="3124200" y="6403975"/>
            <a:ext cx="2895600" cy="365125"/>
          </a:xfrm>
        </p:spPr>
        <p:txBody>
          <a:bodyPr/>
          <a:lstStyle/>
          <a:p>
            <a:r>
              <a:rPr lang="en-US" dirty="0" smtClean="0"/>
              <a:t>SAE FD&amp;E</a:t>
            </a:r>
            <a:endParaRPr lang="en-US" dirty="0"/>
          </a:p>
        </p:txBody>
      </p:sp>
      <p:sp>
        <p:nvSpPr>
          <p:cNvPr id="13"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smtClean="0"/>
              <a:t>Total Fatigue Life: Crack Initiation and Crack Propagation…Info</a:t>
            </a:r>
            <a:endParaRPr lang="en-US" sz="2000" b="1" dirty="0"/>
          </a:p>
        </p:txBody>
      </p:sp>
      <p:sp>
        <p:nvSpPr>
          <p:cNvPr id="15" name="Title 1"/>
          <p:cNvSpPr txBox="1">
            <a:spLocks/>
          </p:cNvSpPr>
          <p:nvPr/>
        </p:nvSpPr>
        <p:spPr>
          <a:xfrm>
            <a:off x="-49556" y="236292"/>
            <a:ext cx="8915400" cy="3957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b="1" u="sng" dirty="0" smtClean="0"/>
              <a:t>Specimen in Test Fixture/ for FEM Boundary Conditions</a:t>
            </a:r>
            <a:endParaRPr lang="en-US" sz="1800" b="1" u="sng" dirty="0"/>
          </a:p>
        </p:txBody>
      </p:sp>
    </p:spTree>
    <p:extLst>
      <p:ext uri="{BB962C8B-B14F-4D97-AF65-F5344CB8AC3E}">
        <p14:creationId xmlns:p14="http://schemas.microsoft.com/office/powerpoint/2010/main" val="28895769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1838"/>
            <a:ext cx="8229600" cy="792162"/>
          </a:xfrm>
        </p:spPr>
        <p:txBody>
          <a:bodyPr>
            <a:normAutofit/>
          </a:bodyPr>
          <a:lstStyle/>
          <a:p>
            <a:r>
              <a:rPr lang="en-US" sz="2800" b="1" u="sng" dirty="0" smtClean="0"/>
              <a:t>Machined T-Weld Specimens</a:t>
            </a:r>
            <a:endParaRPr lang="en-US" sz="2800" b="1" u="sng" dirty="0"/>
          </a:p>
        </p:txBody>
      </p:sp>
      <p:sp>
        <p:nvSpPr>
          <p:cNvPr id="3" name="Content Placeholder 2"/>
          <p:cNvSpPr>
            <a:spLocks noGrp="1"/>
          </p:cNvSpPr>
          <p:nvPr>
            <p:ph idx="1"/>
          </p:nvPr>
        </p:nvSpPr>
        <p:spPr>
          <a:xfrm>
            <a:off x="457200" y="1447800"/>
            <a:ext cx="8229600" cy="3962400"/>
          </a:xfrm>
        </p:spPr>
        <p:txBody>
          <a:bodyPr>
            <a:normAutofit/>
          </a:bodyPr>
          <a:lstStyle/>
          <a:p>
            <a:pPr marL="0" indent="0">
              <a:buNone/>
            </a:pPr>
            <a:endParaRPr lang="en-US" dirty="0"/>
          </a:p>
          <a:p>
            <a:r>
              <a:rPr lang="en-US" dirty="0"/>
              <a:t>24 kN, R= 0.3</a:t>
            </a:r>
          </a:p>
          <a:p>
            <a:r>
              <a:rPr lang="en-US" dirty="0"/>
              <a:t>24 kN, R= 0.1</a:t>
            </a:r>
          </a:p>
          <a:p>
            <a:r>
              <a:rPr lang="en-US" dirty="0" smtClean="0"/>
              <a:t>18 kN, R= 0.1</a:t>
            </a:r>
          </a:p>
          <a:p>
            <a:r>
              <a:rPr lang="en-US" dirty="0" smtClean="0"/>
              <a:t>10.8 kN, R= -1</a:t>
            </a:r>
          </a:p>
          <a:p>
            <a:r>
              <a:rPr lang="en-US" dirty="0" smtClean="0"/>
              <a:t>24 kN, Variable Amplitude, Block Loading</a:t>
            </a:r>
          </a:p>
          <a:p>
            <a:r>
              <a:rPr lang="en-US" dirty="0" smtClean="0"/>
              <a:t>24 kN</a:t>
            </a:r>
            <a:r>
              <a:rPr lang="en-US" dirty="0"/>
              <a:t> </a:t>
            </a:r>
            <a:r>
              <a:rPr lang="en-US" dirty="0" smtClean="0"/>
              <a:t>(Max/Min), Variable Amplitude,</a:t>
            </a:r>
          </a:p>
          <a:p>
            <a:pPr marL="0" indent="0">
              <a:buNone/>
            </a:pPr>
            <a:r>
              <a:rPr lang="en-US" dirty="0"/>
              <a:t> </a:t>
            </a:r>
            <a:r>
              <a:rPr lang="en-US" dirty="0" smtClean="0"/>
              <a:t>       Time History File (Tx3, Bx1, Sx2)</a:t>
            </a:r>
          </a:p>
          <a:p>
            <a:endParaRPr lang="en-US" dirty="0" smtClean="0"/>
          </a:p>
          <a:p>
            <a:endParaRPr lang="en-US" dirty="0" smtClean="0"/>
          </a:p>
          <a:p>
            <a:endParaRPr lang="en-US" dirty="0"/>
          </a:p>
        </p:txBody>
      </p:sp>
      <p:sp>
        <p:nvSpPr>
          <p:cNvPr id="4" name="Date Placeholder 3"/>
          <p:cNvSpPr>
            <a:spLocks noGrp="1"/>
          </p:cNvSpPr>
          <p:nvPr>
            <p:ph type="dt" sz="half" idx="10"/>
          </p:nvPr>
        </p:nvSpPr>
        <p:spPr>
          <a:xfrm>
            <a:off x="0" y="6584950"/>
            <a:ext cx="2133600" cy="273050"/>
          </a:xfrm>
        </p:spPr>
        <p:txBody>
          <a:bodyPr/>
          <a:lstStyle/>
          <a:p>
            <a:r>
              <a:rPr lang="en-US" dirty="0"/>
              <a:t>October 11, 2017</a:t>
            </a:r>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7" name="Slide Number Placeholder 6"/>
          <p:cNvSpPr>
            <a:spLocks noGrp="1"/>
          </p:cNvSpPr>
          <p:nvPr>
            <p:ph type="sldNum" sz="quarter" idx="12"/>
          </p:nvPr>
        </p:nvSpPr>
        <p:spPr>
          <a:xfrm>
            <a:off x="7010400" y="6584950"/>
            <a:ext cx="2133600" cy="273050"/>
          </a:xfrm>
        </p:spPr>
        <p:txBody>
          <a:bodyPr/>
          <a:lstStyle/>
          <a:p>
            <a:fld id="{366AF26D-3603-43C5-9B07-9313C5F3052C}" type="slidenum">
              <a:rPr lang="en-US" smtClean="0"/>
              <a:t>11</a:t>
            </a:fld>
            <a:endParaRPr lang="en-US" dirty="0"/>
          </a:p>
        </p:txBody>
      </p:sp>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a:t>
            </a:r>
            <a:r>
              <a:rPr lang="en-US" sz="1800" b="1" dirty="0" smtClean="0"/>
              <a:t>Propagation…Test Results</a:t>
            </a:r>
            <a:endParaRPr lang="en-US" sz="1800" b="1" dirty="0"/>
          </a:p>
        </p:txBody>
      </p:sp>
    </p:spTree>
    <p:extLst>
      <p:ext uri="{BB962C8B-B14F-4D97-AF65-F5344CB8AC3E}">
        <p14:creationId xmlns:p14="http://schemas.microsoft.com/office/powerpoint/2010/main" val="6241856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55567" y="304800"/>
            <a:ext cx="5527059" cy="4206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C:\Users\en69856\Desktop\ADV\Training_DesignRef\Fatigue_Design_and_Evaluation\Spring_2014_SAE_FDE_Meeting\Photos_Video\MACH_7_Top_A1_Croppe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49447" y="2438400"/>
            <a:ext cx="4542153" cy="4114800"/>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a:xfrm>
            <a:off x="0" y="6584950"/>
            <a:ext cx="2133600" cy="273050"/>
          </a:xfrm>
        </p:spPr>
        <p:txBody>
          <a:bodyPr/>
          <a:lstStyle/>
          <a:p>
            <a:r>
              <a:rPr lang="en-US" dirty="0"/>
              <a:t>October 11, 2017</a:t>
            </a:r>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7" name="Slide Number Placeholder 6"/>
          <p:cNvSpPr>
            <a:spLocks noGrp="1"/>
          </p:cNvSpPr>
          <p:nvPr>
            <p:ph type="sldNum" sz="quarter" idx="12"/>
          </p:nvPr>
        </p:nvSpPr>
        <p:spPr>
          <a:xfrm>
            <a:off x="7010400" y="6584950"/>
            <a:ext cx="2133600" cy="273050"/>
          </a:xfrm>
        </p:spPr>
        <p:txBody>
          <a:bodyPr/>
          <a:lstStyle/>
          <a:p>
            <a:fld id="{366AF26D-3603-43C5-9B07-9313C5F3052C}" type="slidenum">
              <a:rPr lang="en-US" smtClean="0"/>
              <a:t>12</a:t>
            </a:fld>
            <a:endParaRPr lang="en-US" dirty="0"/>
          </a:p>
        </p:txBody>
      </p:sp>
      <p:sp>
        <p:nvSpPr>
          <p:cNvPr id="2" name="TextBox 1"/>
          <p:cNvSpPr txBox="1"/>
          <p:nvPr/>
        </p:nvSpPr>
        <p:spPr>
          <a:xfrm>
            <a:off x="685800" y="4815842"/>
            <a:ext cx="3226589" cy="646331"/>
          </a:xfrm>
          <a:prstGeom prst="rect">
            <a:avLst/>
          </a:prstGeom>
          <a:noFill/>
        </p:spPr>
        <p:txBody>
          <a:bodyPr wrap="none" rtlCol="0">
            <a:spAutoFit/>
          </a:bodyPr>
          <a:lstStyle/>
          <a:p>
            <a:r>
              <a:rPr lang="en-US" dirty="0" smtClean="0"/>
              <a:t>Highest Mean Load -</a:t>
            </a:r>
          </a:p>
          <a:p>
            <a:r>
              <a:rPr lang="en-US" dirty="0" smtClean="0"/>
              <a:t>Crack Has Not Reached Free End</a:t>
            </a:r>
            <a:endParaRPr lang="en-US" dirty="0"/>
          </a:p>
        </p:txBody>
      </p:sp>
      <p:cxnSp>
        <p:nvCxnSpPr>
          <p:cNvPr id="8" name="Straight Arrow Connector 7"/>
          <p:cNvCxnSpPr>
            <a:stCxn id="2" idx="3"/>
          </p:cNvCxnSpPr>
          <p:nvPr/>
        </p:nvCxnSpPr>
        <p:spPr>
          <a:xfrm flipV="1">
            <a:off x="3912389" y="4815842"/>
            <a:ext cx="812011" cy="323166"/>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9"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Results</a:t>
            </a:r>
          </a:p>
        </p:txBody>
      </p:sp>
    </p:spTree>
    <p:extLst>
      <p:ext uri="{BB962C8B-B14F-4D97-AF65-F5344CB8AC3E}">
        <p14:creationId xmlns:p14="http://schemas.microsoft.com/office/powerpoint/2010/main" val="25739093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6200" y="304798"/>
            <a:ext cx="5527060" cy="4206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ate Placeholder 3"/>
          <p:cNvSpPr>
            <a:spLocks noGrp="1"/>
          </p:cNvSpPr>
          <p:nvPr>
            <p:ph type="dt" sz="half" idx="10"/>
          </p:nvPr>
        </p:nvSpPr>
        <p:spPr>
          <a:xfrm>
            <a:off x="0" y="6584950"/>
            <a:ext cx="2133600" cy="273050"/>
          </a:xfrm>
        </p:spPr>
        <p:txBody>
          <a:bodyPr/>
          <a:lstStyle/>
          <a:p>
            <a:r>
              <a:rPr lang="en-US" dirty="0"/>
              <a:t>October 11, 2017</a:t>
            </a:r>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7" name="Slide Number Placeholder 6"/>
          <p:cNvSpPr>
            <a:spLocks noGrp="1"/>
          </p:cNvSpPr>
          <p:nvPr>
            <p:ph type="sldNum" sz="quarter" idx="12"/>
          </p:nvPr>
        </p:nvSpPr>
        <p:spPr>
          <a:xfrm>
            <a:off x="7010400" y="6584950"/>
            <a:ext cx="2133600" cy="273050"/>
          </a:xfrm>
        </p:spPr>
        <p:txBody>
          <a:bodyPr/>
          <a:lstStyle/>
          <a:p>
            <a:fld id="{366AF26D-3603-43C5-9B07-9313C5F3052C}" type="slidenum">
              <a:rPr lang="en-US" smtClean="0"/>
              <a:t>13</a:t>
            </a:fld>
            <a:endParaRPr lang="en-US" dirty="0"/>
          </a:p>
        </p:txBody>
      </p:sp>
      <p:pic>
        <p:nvPicPr>
          <p:cNvPr id="2050" name="Picture 2" descr="D:\Spring_2014_SAE_FDE_Meeting\Photos_Video\Specimens\MACH_5_Top_A1_Cropp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7798" y="2438400"/>
            <a:ext cx="4800002" cy="41148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Results</a:t>
            </a:r>
          </a:p>
        </p:txBody>
      </p:sp>
    </p:spTree>
    <p:extLst>
      <p:ext uri="{BB962C8B-B14F-4D97-AF65-F5344CB8AC3E}">
        <p14:creationId xmlns:p14="http://schemas.microsoft.com/office/powerpoint/2010/main" val="32367911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6200" y="304800"/>
            <a:ext cx="5527060" cy="4206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ate Placeholder 3"/>
          <p:cNvSpPr>
            <a:spLocks noGrp="1"/>
          </p:cNvSpPr>
          <p:nvPr>
            <p:ph type="dt" sz="half" idx="10"/>
          </p:nvPr>
        </p:nvSpPr>
        <p:spPr>
          <a:xfrm>
            <a:off x="0" y="6584950"/>
            <a:ext cx="2133600" cy="273050"/>
          </a:xfrm>
        </p:spPr>
        <p:txBody>
          <a:bodyPr/>
          <a:lstStyle/>
          <a:p>
            <a:r>
              <a:rPr lang="en-US" dirty="0"/>
              <a:t>October 11, 2017</a:t>
            </a:r>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7" name="Slide Number Placeholder 6"/>
          <p:cNvSpPr>
            <a:spLocks noGrp="1"/>
          </p:cNvSpPr>
          <p:nvPr>
            <p:ph type="sldNum" sz="quarter" idx="12"/>
          </p:nvPr>
        </p:nvSpPr>
        <p:spPr>
          <a:xfrm>
            <a:off x="7010400" y="6584950"/>
            <a:ext cx="2133600" cy="273050"/>
          </a:xfrm>
        </p:spPr>
        <p:txBody>
          <a:bodyPr/>
          <a:lstStyle/>
          <a:p>
            <a:fld id="{366AF26D-3603-43C5-9B07-9313C5F3052C}" type="slidenum">
              <a:rPr lang="en-US" smtClean="0"/>
              <a:t>14</a:t>
            </a:fld>
            <a:endParaRPr lang="en-US" dirty="0"/>
          </a:p>
        </p:txBody>
      </p:sp>
      <p:pic>
        <p:nvPicPr>
          <p:cNvPr id="3074" name="Picture 2" descr="D:\Spring_2014_SAE_FDE_Meeting\Photos_Video\Specimens\MACH_2_Top_A1_Cropp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77643" y="2438400"/>
            <a:ext cx="4790157" cy="41148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62000" y="4815842"/>
            <a:ext cx="2825838" cy="646331"/>
          </a:xfrm>
          <a:prstGeom prst="rect">
            <a:avLst/>
          </a:prstGeom>
          <a:noFill/>
        </p:spPr>
        <p:txBody>
          <a:bodyPr wrap="none" rtlCol="0">
            <a:spAutoFit/>
          </a:bodyPr>
          <a:lstStyle/>
          <a:p>
            <a:r>
              <a:rPr lang="en-US" dirty="0" smtClean="0"/>
              <a:t>Lowest Mean Load -</a:t>
            </a:r>
          </a:p>
          <a:p>
            <a:r>
              <a:rPr lang="en-US" dirty="0" smtClean="0"/>
              <a:t>Crack Has Reached Free End</a:t>
            </a:r>
            <a:endParaRPr lang="en-US" dirty="0"/>
          </a:p>
        </p:txBody>
      </p:sp>
      <p:cxnSp>
        <p:nvCxnSpPr>
          <p:cNvPr id="9" name="Straight Arrow Connector 8"/>
          <p:cNvCxnSpPr>
            <a:stCxn id="8" idx="3"/>
          </p:cNvCxnSpPr>
          <p:nvPr/>
        </p:nvCxnSpPr>
        <p:spPr>
          <a:xfrm flipV="1">
            <a:off x="3587838" y="4648200"/>
            <a:ext cx="907962" cy="490808"/>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Results</a:t>
            </a:r>
          </a:p>
        </p:txBody>
      </p:sp>
    </p:spTree>
    <p:extLst>
      <p:ext uri="{BB962C8B-B14F-4D97-AF65-F5344CB8AC3E}">
        <p14:creationId xmlns:p14="http://schemas.microsoft.com/office/powerpoint/2010/main" val="34776064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4799"/>
            <a:ext cx="5105400" cy="3832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C:\Users\en69856\Desktop\ADV\Training_DesignRef\Fatigue_Design_and_Evaluation\Spring_2014_SAE_FDE_Meeting\Photos_Video\Data_Specimens\MACH_11_Top_A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0" y="2895600"/>
            <a:ext cx="4876800" cy="36576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941523" y="1981200"/>
            <a:ext cx="3962400" cy="707886"/>
          </a:xfrm>
          <a:prstGeom prst="rect">
            <a:avLst/>
          </a:prstGeom>
          <a:noFill/>
        </p:spPr>
        <p:txBody>
          <a:bodyPr wrap="square" rtlCol="0">
            <a:spAutoFit/>
          </a:bodyPr>
          <a:lstStyle/>
          <a:p>
            <a:pPr algn="ctr"/>
            <a:r>
              <a:rPr lang="en-US" sz="2000" dirty="0" smtClean="0"/>
              <a:t>Marker Bands</a:t>
            </a:r>
          </a:p>
          <a:p>
            <a:pPr algn="ctr"/>
            <a:r>
              <a:rPr lang="en-US" sz="2000" dirty="0" smtClean="0"/>
              <a:t>(Blocks of Striations at a Load </a:t>
            </a:r>
            <a:r>
              <a:rPr lang="en-US" sz="2000" dirty="0"/>
              <a:t>L</a:t>
            </a:r>
            <a:r>
              <a:rPr lang="en-US" sz="2000" dirty="0" smtClean="0"/>
              <a:t>evel)</a:t>
            </a:r>
            <a:endParaRPr lang="en-US" sz="2000" dirty="0"/>
          </a:p>
        </p:txBody>
      </p:sp>
      <p:cxnSp>
        <p:nvCxnSpPr>
          <p:cNvPr id="8" name="Straight Arrow Connector 7"/>
          <p:cNvCxnSpPr>
            <a:stCxn id="7" idx="2"/>
          </p:cNvCxnSpPr>
          <p:nvPr/>
        </p:nvCxnSpPr>
        <p:spPr>
          <a:xfrm>
            <a:off x="6922723" y="2689086"/>
            <a:ext cx="240077" cy="2111514"/>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7" idx="2"/>
          </p:cNvCxnSpPr>
          <p:nvPr/>
        </p:nvCxnSpPr>
        <p:spPr>
          <a:xfrm flipH="1">
            <a:off x="6248400" y="2689086"/>
            <a:ext cx="674323" cy="2187714"/>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57200" y="4168914"/>
            <a:ext cx="1612942" cy="707886"/>
          </a:xfrm>
          <a:prstGeom prst="rect">
            <a:avLst/>
          </a:prstGeom>
          <a:noFill/>
        </p:spPr>
        <p:txBody>
          <a:bodyPr wrap="none" rtlCol="0">
            <a:spAutoFit/>
          </a:bodyPr>
          <a:lstStyle/>
          <a:p>
            <a:r>
              <a:rPr lang="en-US" sz="2000" dirty="0" smtClean="0"/>
              <a:t>5,000 Cycles</a:t>
            </a:r>
          </a:p>
          <a:p>
            <a:r>
              <a:rPr lang="en-US" sz="2000" dirty="0" smtClean="0"/>
              <a:t>24 kN, R= 0.1 </a:t>
            </a:r>
            <a:endParaRPr lang="en-US" sz="2000" dirty="0"/>
          </a:p>
        </p:txBody>
      </p:sp>
      <p:cxnSp>
        <p:nvCxnSpPr>
          <p:cNvPr id="13" name="Straight Arrow Connector 12"/>
          <p:cNvCxnSpPr/>
          <p:nvPr/>
        </p:nvCxnSpPr>
        <p:spPr>
          <a:xfrm flipV="1">
            <a:off x="1220390" y="1995845"/>
            <a:ext cx="647105" cy="2173070"/>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30" idx="0"/>
          </p:cNvCxnSpPr>
          <p:nvPr/>
        </p:nvCxnSpPr>
        <p:spPr>
          <a:xfrm flipH="1" flipV="1">
            <a:off x="3019394" y="1484532"/>
            <a:ext cx="212735" cy="2706468"/>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25658" y="4191000"/>
            <a:ext cx="1612942" cy="707886"/>
          </a:xfrm>
          <a:prstGeom prst="rect">
            <a:avLst/>
          </a:prstGeom>
          <a:noFill/>
        </p:spPr>
        <p:txBody>
          <a:bodyPr wrap="none" rtlCol="0">
            <a:spAutoFit/>
          </a:bodyPr>
          <a:lstStyle/>
          <a:p>
            <a:r>
              <a:rPr lang="en-US" sz="2000" dirty="0" smtClean="0"/>
              <a:t>40,000 Cycles</a:t>
            </a:r>
          </a:p>
          <a:p>
            <a:r>
              <a:rPr lang="en-US" sz="2000" dirty="0" smtClean="0"/>
              <a:t>24 kN, R= 0.5 </a:t>
            </a:r>
            <a:endParaRPr lang="en-US" sz="2000" dirty="0"/>
          </a:p>
        </p:txBody>
      </p:sp>
      <p:sp>
        <p:nvSpPr>
          <p:cNvPr id="5" name="Date Placeholder 4"/>
          <p:cNvSpPr>
            <a:spLocks noGrp="1"/>
          </p:cNvSpPr>
          <p:nvPr>
            <p:ph type="dt" sz="half" idx="10"/>
          </p:nvPr>
        </p:nvSpPr>
        <p:spPr>
          <a:xfrm>
            <a:off x="0" y="6584950"/>
            <a:ext cx="2133600" cy="273050"/>
          </a:xfrm>
        </p:spPr>
        <p:txBody>
          <a:bodyPr/>
          <a:lstStyle/>
          <a:p>
            <a:r>
              <a:rPr lang="en-US" dirty="0"/>
              <a:t>October 11, 2017</a:t>
            </a:r>
          </a:p>
        </p:txBody>
      </p:sp>
      <p:sp>
        <p:nvSpPr>
          <p:cNvPr id="6" name="Footer Placeholder 5"/>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11" name="Slide Number Placeholder 10"/>
          <p:cNvSpPr>
            <a:spLocks noGrp="1"/>
          </p:cNvSpPr>
          <p:nvPr>
            <p:ph type="sldNum" sz="quarter" idx="12"/>
          </p:nvPr>
        </p:nvSpPr>
        <p:spPr>
          <a:xfrm>
            <a:off x="7010400" y="6584950"/>
            <a:ext cx="2133600" cy="273050"/>
          </a:xfrm>
        </p:spPr>
        <p:txBody>
          <a:bodyPr/>
          <a:lstStyle/>
          <a:p>
            <a:fld id="{366AF26D-3603-43C5-9B07-9313C5F3052C}" type="slidenum">
              <a:rPr lang="en-US" smtClean="0"/>
              <a:t>15</a:t>
            </a:fld>
            <a:endParaRPr lang="en-US" dirty="0"/>
          </a:p>
        </p:txBody>
      </p:sp>
      <p:sp>
        <p:nvSpPr>
          <p:cNvPr id="15"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Results</a:t>
            </a:r>
          </a:p>
        </p:txBody>
      </p:sp>
    </p:spTree>
    <p:extLst>
      <p:ext uri="{BB962C8B-B14F-4D97-AF65-F5344CB8AC3E}">
        <p14:creationId xmlns:p14="http://schemas.microsoft.com/office/powerpoint/2010/main" val="23990817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9492" y="304800"/>
            <a:ext cx="5527060" cy="4206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C:\Users\en69856\Desktop\ADV\Training_DesignRef\Fatigue_Design_and_Evaluation\Spring_2014_SAE_FDE_Meeting\Photos_Video\Data_Specimens\MACH_9_Top_A1_Cropp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1792" y="2438400"/>
            <a:ext cx="4476008" cy="41148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784472" y="4552890"/>
            <a:ext cx="1635128" cy="400110"/>
          </a:xfrm>
          <a:prstGeom prst="rect">
            <a:avLst/>
          </a:prstGeom>
          <a:noFill/>
        </p:spPr>
        <p:txBody>
          <a:bodyPr wrap="none" rtlCol="0">
            <a:spAutoFit/>
          </a:bodyPr>
          <a:lstStyle/>
          <a:p>
            <a:r>
              <a:rPr lang="en-US" sz="2000" dirty="0" smtClean="0"/>
              <a:t>Marker Bands</a:t>
            </a:r>
          </a:p>
        </p:txBody>
      </p:sp>
      <p:cxnSp>
        <p:nvCxnSpPr>
          <p:cNvPr id="9" name="Straight Arrow Connector 8"/>
          <p:cNvCxnSpPr>
            <a:stCxn id="7" idx="3"/>
          </p:cNvCxnSpPr>
          <p:nvPr/>
        </p:nvCxnSpPr>
        <p:spPr>
          <a:xfrm>
            <a:off x="4419600" y="4752945"/>
            <a:ext cx="2286000" cy="200055"/>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0" y="6584950"/>
            <a:ext cx="2133600" cy="273050"/>
          </a:xfrm>
        </p:spPr>
        <p:txBody>
          <a:bodyPr/>
          <a:lstStyle/>
          <a:p>
            <a:r>
              <a:rPr lang="en-US" dirty="0"/>
              <a:t>October 11, 2017</a:t>
            </a:r>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8" name="Slide Number Placeholder 7"/>
          <p:cNvSpPr>
            <a:spLocks noGrp="1"/>
          </p:cNvSpPr>
          <p:nvPr>
            <p:ph type="sldNum" sz="quarter" idx="12"/>
          </p:nvPr>
        </p:nvSpPr>
        <p:spPr>
          <a:xfrm>
            <a:off x="7010400" y="6584950"/>
            <a:ext cx="2133600" cy="273050"/>
          </a:xfrm>
        </p:spPr>
        <p:txBody>
          <a:bodyPr/>
          <a:lstStyle/>
          <a:p>
            <a:fld id="{366AF26D-3603-43C5-9B07-9313C5F3052C}" type="slidenum">
              <a:rPr lang="en-US" smtClean="0"/>
              <a:t>16</a:t>
            </a:fld>
            <a:endParaRPr lang="en-US" dirty="0"/>
          </a:p>
        </p:txBody>
      </p:sp>
      <p:sp>
        <p:nvSpPr>
          <p:cNvPr id="10"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Results</a:t>
            </a:r>
          </a:p>
        </p:txBody>
      </p:sp>
    </p:spTree>
    <p:extLst>
      <p:ext uri="{BB962C8B-B14F-4D97-AF65-F5344CB8AC3E}">
        <p14:creationId xmlns:p14="http://schemas.microsoft.com/office/powerpoint/2010/main" val="4603297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2"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99" y="304799"/>
            <a:ext cx="4953001" cy="3769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descr="C:\Users\en69856\Desktop\ADV\Training_DesignRef\Fatigue_Design_and_Evaluation\Spring_2014_SAE_FDE_Meeting\Photos_Video\Spec_33_VA2_TBS_A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2895600"/>
            <a:ext cx="4876800" cy="36576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524000" y="4267200"/>
            <a:ext cx="1635128" cy="400110"/>
          </a:xfrm>
          <a:prstGeom prst="rect">
            <a:avLst/>
          </a:prstGeom>
          <a:noFill/>
        </p:spPr>
        <p:txBody>
          <a:bodyPr wrap="none" rtlCol="0">
            <a:spAutoFit/>
          </a:bodyPr>
          <a:lstStyle/>
          <a:p>
            <a:r>
              <a:rPr lang="en-US" sz="2000" dirty="0" smtClean="0"/>
              <a:t>Marker Bands</a:t>
            </a:r>
            <a:endParaRPr lang="en-US" sz="2000" dirty="0"/>
          </a:p>
        </p:txBody>
      </p:sp>
      <p:cxnSp>
        <p:nvCxnSpPr>
          <p:cNvPr id="6" name="Straight Arrow Connector 5"/>
          <p:cNvCxnSpPr>
            <a:stCxn id="4" idx="3"/>
          </p:cNvCxnSpPr>
          <p:nvPr/>
        </p:nvCxnSpPr>
        <p:spPr>
          <a:xfrm flipV="1">
            <a:off x="3159128" y="4191000"/>
            <a:ext cx="2327272" cy="276255"/>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4" idx="3"/>
          </p:cNvCxnSpPr>
          <p:nvPr/>
        </p:nvCxnSpPr>
        <p:spPr>
          <a:xfrm>
            <a:off x="3159128" y="4467255"/>
            <a:ext cx="1793872" cy="361920"/>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67854" y="5791200"/>
            <a:ext cx="3113738" cy="400110"/>
          </a:xfrm>
          <a:prstGeom prst="rect">
            <a:avLst/>
          </a:prstGeom>
          <a:noFill/>
        </p:spPr>
        <p:txBody>
          <a:bodyPr wrap="none" rtlCol="0">
            <a:spAutoFit/>
          </a:bodyPr>
          <a:lstStyle/>
          <a:p>
            <a:r>
              <a:rPr lang="en-US" sz="2000" dirty="0" smtClean="0"/>
              <a:t>Side of First Cycle In Tension</a:t>
            </a:r>
            <a:endParaRPr lang="en-US" sz="2000" dirty="0"/>
          </a:p>
        </p:txBody>
      </p:sp>
      <p:cxnSp>
        <p:nvCxnSpPr>
          <p:cNvPr id="8" name="Straight Arrow Connector 7"/>
          <p:cNvCxnSpPr>
            <a:stCxn id="7" idx="3"/>
          </p:cNvCxnSpPr>
          <p:nvPr/>
        </p:nvCxnSpPr>
        <p:spPr>
          <a:xfrm flipV="1">
            <a:off x="4081592" y="4829175"/>
            <a:ext cx="2090608" cy="1162080"/>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16683" y="1981200"/>
            <a:ext cx="3674917" cy="400110"/>
          </a:xfrm>
          <a:prstGeom prst="rect">
            <a:avLst/>
          </a:prstGeom>
          <a:noFill/>
        </p:spPr>
        <p:txBody>
          <a:bodyPr wrap="none" rtlCol="0">
            <a:spAutoFit/>
          </a:bodyPr>
          <a:lstStyle/>
          <a:p>
            <a:r>
              <a:rPr lang="en-US" sz="2000" dirty="0" smtClean="0"/>
              <a:t>Side of First Cycle In Compression</a:t>
            </a:r>
            <a:endParaRPr lang="en-US" sz="2000" dirty="0"/>
          </a:p>
        </p:txBody>
      </p:sp>
      <p:cxnSp>
        <p:nvCxnSpPr>
          <p:cNvPr id="10" name="Straight Arrow Connector 9"/>
          <p:cNvCxnSpPr>
            <a:stCxn id="9" idx="2"/>
          </p:cNvCxnSpPr>
          <p:nvPr/>
        </p:nvCxnSpPr>
        <p:spPr>
          <a:xfrm flipH="1">
            <a:off x="6764486" y="2381310"/>
            <a:ext cx="389656" cy="1657290"/>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a:xfrm>
            <a:off x="0" y="6584950"/>
            <a:ext cx="2133600" cy="273050"/>
          </a:xfrm>
        </p:spPr>
        <p:txBody>
          <a:bodyPr/>
          <a:lstStyle/>
          <a:p>
            <a:r>
              <a:rPr lang="en-US"/>
              <a:t>October 11, 2017</a:t>
            </a:r>
            <a:endParaRPr lang="en-US" dirty="0"/>
          </a:p>
        </p:txBody>
      </p:sp>
      <p:sp>
        <p:nvSpPr>
          <p:cNvPr id="11" name="Footer Placeholder 10"/>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14" name="Slide Number Placeholder 13"/>
          <p:cNvSpPr>
            <a:spLocks noGrp="1"/>
          </p:cNvSpPr>
          <p:nvPr>
            <p:ph type="sldNum" sz="quarter" idx="12"/>
          </p:nvPr>
        </p:nvSpPr>
        <p:spPr>
          <a:xfrm>
            <a:off x="7010400" y="6584950"/>
            <a:ext cx="2133600" cy="273050"/>
          </a:xfrm>
        </p:spPr>
        <p:txBody>
          <a:bodyPr/>
          <a:lstStyle/>
          <a:p>
            <a:fld id="{366AF26D-3603-43C5-9B07-9313C5F3052C}" type="slidenum">
              <a:rPr lang="en-US" smtClean="0"/>
              <a:t>17</a:t>
            </a:fld>
            <a:endParaRPr lang="en-US" dirty="0"/>
          </a:p>
        </p:txBody>
      </p:sp>
      <p:sp>
        <p:nvSpPr>
          <p:cNvPr id="15"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Results</a:t>
            </a:r>
          </a:p>
        </p:txBody>
      </p:sp>
    </p:spTree>
    <p:extLst>
      <p:ext uri="{BB962C8B-B14F-4D97-AF65-F5344CB8AC3E}">
        <p14:creationId xmlns:p14="http://schemas.microsoft.com/office/powerpoint/2010/main" val="8090676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Snagit_PPT179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1" y="2667000"/>
            <a:ext cx="6216318" cy="3810000"/>
          </a:xfrm>
          <a:prstGeom prst="rect">
            <a:avLst/>
          </a:prstGeom>
        </p:spPr>
      </p:pic>
      <p:pic>
        <p:nvPicPr>
          <p:cNvPr id="10" name="Snagit_PPTAE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667000"/>
            <a:ext cx="1837528" cy="3886200"/>
          </a:xfrm>
          <a:prstGeom prst="rect">
            <a:avLst/>
          </a:prstGeom>
        </p:spPr>
      </p:pic>
      <p:sp>
        <p:nvSpPr>
          <p:cNvPr id="4" name="Date Placeholder 3"/>
          <p:cNvSpPr>
            <a:spLocks noGrp="1"/>
          </p:cNvSpPr>
          <p:nvPr>
            <p:ph type="dt" sz="half" idx="10"/>
          </p:nvPr>
        </p:nvSpPr>
        <p:spPr>
          <a:xfrm>
            <a:off x="0" y="6584950"/>
            <a:ext cx="2133600" cy="273050"/>
          </a:xfrm>
        </p:spPr>
        <p:txBody>
          <a:bodyPr/>
          <a:lstStyle/>
          <a:p>
            <a:r>
              <a:rPr lang="en-US" dirty="0"/>
              <a:t>October 11, 2017</a:t>
            </a:r>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6" name="Slide Number Placeholder 5"/>
          <p:cNvSpPr>
            <a:spLocks noGrp="1"/>
          </p:cNvSpPr>
          <p:nvPr>
            <p:ph type="sldNum" sz="quarter" idx="12"/>
          </p:nvPr>
        </p:nvSpPr>
        <p:spPr>
          <a:xfrm>
            <a:off x="7010400" y="6584950"/>
            <a:ext cx="2133600" cy="273050"/>
          </a:xfrm>
        </p:spPr>
        <p:txBody>
          <a:bodyPr/>
          <a:lstStyle/>
          <a:p>
            <a:fld id="{BE4387FB-3930-4D6D-880E-E1BBDE3C81C1}" type="slidenum">
              <a:rPr lang="en-US" smtClean="0"/>
              <a:t>18</a:t>
            </a:fld>
            <a:endParaRPr lang="en-US" dirty="0"/>
          </a:p>
        </p:txBody>
      </p:sp>
      <p:pic>
        <p:nvPicPr>
          <p:cNvPr id="2" name="Snagit_PPT608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87449"/>
            <a:ext cx="9144000" cy="2379551"/>
          </a:xfrm>
          <a:prstGeom prst="rect">
            <a:avLst/>
          </a:prstGeom>
        </p:spPr>
      </p:pic>
      <p:pic>
        <p:nvPicPr>
          <p:cNvPr id="9" name="Snagit_PPT3CF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70208"/>
            <a:ext cx="2743200" cy="1482392"/>
          </a:xfrm>
          <a:prstGeom prst="rect">
            <a:avLst/>
          </a:prstGeom>
        </p:spPr>
      </p:pic>
      <p:sp>
        <p:nvSpPr>
          <p:cNvPr id="13"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Results</a:t>
            </a:r>
          </a:p>
        </p:txBody>
      </p:sp>
      <p:pic>
        <p:nvPicPr>
          <p:cNvPr id="7" name="Snagit_PPT7D3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66160" y="9154"/>
            <a:ext cx="2070134" cy="1591046"/>
          </a:xfrm>
          <a:prstGeom prst="rect">
            <a:avLst/>
          </a:prstGeom>
        </p:spPr>
      </p:pic>
    </p:spTree>
    <p:extLst>
      <p:ext uri="{BB962C8B-B14F-4D97-AF65-F5344CB8AC3E}">
        <p14:creationId xmlns:p14="http://schemas.microsoft.com/office/powerpoint/2010/main" val="39446571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36675"/>
            <a:ext cx="9067800" cy="674914"/>
          </a:xfrm>
        </p:spPr>
        <p:txBody>
          <a:bodyPr>
            <a:noAutofit/>
          </a:bodyPr>
          <a:lstStyle/>
          <a:p>
            <a:r>
              <a:rPr lang="en-US" sz="1800" b="1" dirty="0"/>
              <a:t>Society of Automotive Engineering Fatigue Design and Evaluation </a:t>
            </a:r>
            <a:r>
              <a:rPr lang="en-US" sz="1800" b="1" dirty="0" smtClean="0"/>
              <a:t>Committee (SAE </a:t>
            </a:r>
            <a:r>
              <a:rPr lang="en-US" sz="1800" b="1" dirty="0"/>
              <a:t>FD&amp;E) </a:t>
            </a:r>
            <a:r>
              <a:rPr lang="en-US" sz="1800" b="1" dirty="0" smtClean="0"/>
              <a:t>      A36 T-Joint Effort Participants/Contributors</a:t>
            </a:r>
            <a:endParaRPr lang="en-US" sz="1800" b="1" dirty="0"/>
          </a:p>
        </p:txBody>
      </p:sp>
      <p:sp>
        <p:nvSpPr>
          <p:cNvPr id="3" name="Content Placeholder 2"/>
          <p:cNvSpPr>
            <a:spLocks noGrp="1"/>
          </p:cNvSpPr>
          <p:nvPr>
            <p:ph idx="1"/>
          </p:nvPr>
        </p:nvSpPr>
        <p:spPr>
          <a:xfrm>
            <a:off x="76200" y="1003662"/>
            <a:ext cx="8991600" cy="4495800"/>
          </a:xfrm>
        </p:spPr>
        <p:txBody>
          <a:bodyPr>
            <a:normAutofit fontScale="92500" lnSpcReduction="10000"/>
          </a:bodyPr>
          <a:lstStyle/>
          <a:p>
            <a:r>
              <a:rPr lang="en-US" sz="1400" u="sng" dirty="0" smtClean="0"/>
              <a:t>SAE FD&amp;E Committee Administrative/Leadership</a:t>
            </a:r>
            <a:r>
              <a:rPr lang="en-US" sz="1400" dirty="0" smtClean="0"/>
              <a:t>: </a:t>
            </a:r>
            <a:r>
              <a:rPr lang="en-US" sz="1400" b="1" dirty="0" smtClean="0"/>
              <a:t>Chad </a:t>
            </a:r>
            <a:r>
              <a:rPr lang="en-US" sz="1400" b="1" dirty="0" err="1" smtClean="0"/>
              <a:t>Kerestes</a:t>
            </a:r>
            <a:r>
              <a:rPr lang="en-US" sz="1400" b="1" dirty="0" smtClean="0"/>
              <a:t> </a:t>
            </a:r>
            <a:r>
              <a:rPr lang="en-US" sz="1400" dirty="0" smtClean="0"/>
              <a:t>(Previous Chairman)-CAT, </a:t>
            </a:r>
            <a:r>
              <a:rPr lang="en-US" sz="1400" b="1" dirty="0" smtClean="0"/>
              <a:t>Casey Gales </a:t>
            </a:r>
            <a:r>
              <a:rPr lang="en-US" sz="1400" dirty="0" smtClean="0"/>
              <a:t>(Chairman)-JD, </a:t>
            </a:r>
            <a:r>
              <a:rPr lang="en-US" sz="1400" b="1" dirty="0" smtClean="0"/>
              <a:t>James Patterson</a:t>
            </a:r>
            <a:r>
              <a:rPr lang="en-US" sz="1400" dirty="0" smtClean="0"/>
              <a:t> (Vice Chairman)-Hendrickson</a:t>
            </a:r>
          </a:p>
          <a:p>
            <a:r>
              <a:rPr lang="en-US" sz="1400" u="sng" dirty="0" smtClean="0"/>
              <a:t>Machined </a:t>
            </a:r>
            <a:r>
              <a:rPr lang="en-US" sz="1400" u="sng" dirty="0"/>
              <a:t>&amp; Welded T-Joint </a:t>
            </a:r>
            <a:r>
              <a:rPr lang="en-US" sz="1400" u="sng" dirty="0" smtClean="0"/>
              <a:t>Component Fatigue Tests</a:t>
            </a:r>
            <a:r>
              <a:rPr lang="en-US" sz="1400" dirty="0"/>
              <a:t>: </a:t>
            </a:r>
            <a:r>
              <a:rPr lang="en-US" sz="1400" b="1" dirty="0"/>
              <a:t>Ryan Blodig</a:t>
            </a:r>
            <a:r>
              <a:rPr lang="en-US" sz="1400" dirty="0"/>
              <a:t>, </a:t>
            </a:r>
            <a:r>
              <a:rPr lang="en-US" sz="1400" b="1" dirty="0"/>
              <a:t>Eric Norton</a:t>
            </a:r>
            <a:r>
              <a:rPr lang="en-US" sz="1400" dirty="0"/>
              <a:t>, </a:t>
            </a:r>
            <a:r>
              <a:rPr lang="en-US" sz="1400" b="1" dirty="0"/>
              <a:t>Mike </a:t>
            </a:r>
            <a:r>
              <a:rPr lang="en-US" sz="1400" b="1" dirty="0" smtClean="0"/>
              <a:t>Lister</a:t>
            </a:r>
            <a:r>
              <a:rPr lang="en-US" sz="1400" dirty="0" smtClean="0"/>
              <a:t>, </a:t>
            </a:r>
            <a:r>
              <a:rPr lang="en-US" sz="1400" dirty="0"/>
              <a:t>and </a:t>
            </a:r>
            <a:r>
              <a:rPr lang="en-US" sz="1400" b="1" dirty="0"/>
              <a:t>others-JD</a:t>
            </a:r>
            <a:r>
              <a:rPr lang="en-US" sz="1400" dirty="0"/>
              <a:t>; </a:t>
            </a:r>
            <a:r>
              <a:rPr lang="en-US" sz="1400" b="1" dirty="0"/>
              <a:t>Tom </a:t>
            </a:r>
            <a:r>
              <a:rPr lang="en-US" sz="1400" b="1" dirty="0" smtClean="0"/>
              <a:t>Cordes</a:t>
            </a:r>
            <a:r>
              <a:rPr lang="en-US" sz="1400" dirty="0" smtClean="0"/>
              <a:t>, </a:t>
            </a:r>
            <a:r>
              <a:rPr lang="en-US" sz="1400" b="1" dirty="0" smtClean="0"/>
              <a:t>Dan Lingenfelser</a:t>
            </a:r>
            <a:r>
              <a:rPr lang="en-US" sz="1400" dirty="0" smtClean="0"/>
              <a:t>-nCode </a:t>
            </a:r>
            <a:endParaRPr lang="en-US" sz="1400" dirty="0"/>
          </a:p>
          <a:p>
            <a:r>
              <a:rPr lang="en-US" sz="1400" u="sng" dirty="0" smtClean="0"/>
              <a:t>T-Joint Component Finite Element Analysis</a:t>
            </a:r>
            <a:r>
              <a:rPr lang="en-US" sz="1400" dirty="0" smtClean="0"/>
              <a:t>:  </a:t>
            </a:r>
            <a:r>
              <a:rPr lang="en-US" sz="1400" b="1" dirty="0" smtClean="0"/>
              <a:t>Hayley Brown</a:t>
            </a:r>
            <a:r>
              <a:rPr lang="en-US" sz="1400" dirty="0" smtClean="0"/>
              <a:t>-CAT, </a:t>
            </a:r>
            <a:r>
              <a:rPr lang="en-US" sz="1400" b="1" dirty="0" smtClean="0"/>
              <a:t>Peter Huffman</a:t>
            </a:r>
            <a:r>
              <a:rPr lang="en-US" sz="1400" dirty="0" smtClean="0"/>
              <a:t>-JD, </a:t>
            </a:r>
            <a:r>
              <a:rPr lang="en-US" sz="1400" b="1" dirty="0" smtClean="0"/>
              <a:t>Matt Campbell</a:t>
            </a:r>
            <a:r>
              <a:rPr lang="en-US" sz="1400" dirty="0" smtClean="0"/>
              <a:t>-Kansas State</a:t>
            </a:r>
          </a:p>
          <a:p>
            <a:r>
              <a:rPr lang="en-US" sz="1400" u="sng" dirty="0" smtClean="0"/>
              <a:t>Generate Strain-life &amp; Crack Growth Data/Strain Measurements</a:t>
            </a:r>
            <a:r>
              <a:rPr lang="en-US" sz="1400" dirty="0" smtClean="0"/>
              <a:t>: </a:t>
            </a:r>
            <a:r>
              <a:rPr lang="en-US" sz="1400" b="1" dirty="0" smtClean="0"/>
              <a:t>Phil Dindinger </a:t>
            </a:r>
            <a:r>
              <a:rPr lang="en-US" sz="1400" dirty="0" smtClean="0"/>
              <a:t>- Element Materials Technology; </a:t>
            </a:r>
            <a:r>
              <a:rPr lang="en-US" sz="1400" b="1" dirty="0" smtClean="0"/>
              <a:t>Jonathan </a:t>
            </a:r>
            <a:r>
              <a:rPr lang="en-US" sz="1400" b="1" dirty="0" err="1" smtClean="0"/>
              <a:t>Pickworth</a:t>
            </a:r>
            <a:r>
              <a:rPr lang="en-US" sz="1400" dirty="0" smtClean="0"/>
              <a:t> – </a:t>
            </a:r>
            <a:r>
              <a:rPr lang="en-US" sz="1400" dirty="0" err="1" smtClean="0"/>
              <a:t>Trilion</a:t>
            </a:r>
            <a:r>
              <a:rPr lang="en-US" sz="1400" dirty="0" smtClean="0"/>
              <a:t> Quality Systems</a:t>
            </a:r>
          </a:p>
          <a:p>
            <a:r>
              <a:rPr lang="en-US" sz="1400" u="sng" dirty="0"/>
              <a:t>Residual </a:t>
            </a:r>
            <a:r>
              <a:rPr lang="en-US" sz="1400" u="sng" dirty="0" smtClean="0"/>
              <a:t>Stress Distribution Measurements</a:t>
            </a:r>
            <a:r>
              <a:rPr lang="en-US" sz="1400" dirty="0"/>
              <a:t>: </a:t>
            </a:r>
            <a:r>
              <a:rPr lang="en-US" sz="1400" b="1" dirty="0" smtClean="0"/>
              <a:t>Perry Mason, Doug </a:t>
            </a:r>
            <a:r>
              <a:rPr lang="en-US" sz="1400" b="1" dirty="0"/>
              <a:t>Hornbach</a:t>
            </a:r>
            <a:r>
              <a:rPr lang="en-US" sz="1400" dirty="0"/>
              <a:t> and </a:t>
            </a:r>
            <a:r>
              <a:rPr lang="en-US" sz="1400" b="1" dirty="0"/>
              <a:t>Paul </a:t>
            </a:r>
            <a:r>
              <a:rPr lang="en-US" sz="1400" b="1" dirty="0" smtClean="0"/>
              <a:t>Prevey </a:t>
            </a:r>
            <a:r>
              <a:rPr lang="en-US" sz="1400" dirty="0" smtClean="0"/>
              <a:t>- Lambda Technologies</a:t>
            </a:r>
            <a:r>
              <a:rPr lang="en-US" sz="1400" b="1" dirty="0" smtClean="0"/>
              <a:t>; </a:t>
            </a:r>
            <a:r>
              <a:rPr lang="en-US" sz="1400" b="1" dirty="0"/>
              <a:t>Adrian </a:t>
            </a:r>
            <a:r>
              <a:rPr lang="en-US" sz="1400" b="1" dirty="0" smtClean="0"/>
              <a:t>DeWald</a:t>
            </a:r>
            <a:r>
              <a:rPr lang="en-US" sz="1400" dirty="0" smtClean="0"/>
              <a:t>-Hill Engineering</a:t>
            </a:r>
          </a:p>
          <a:p>
            <a:r>
              <a:rPr lang="en-US" sz="1400" u="sng" dirty="0" smtClean="0"/>
              <a:t>Striation (Marker Band) Measurements</a:t>
            </a:r>
            <a:r>
              <a:rPr lang="en-US" sz="1400" dirty="0" smtClean="0"/>
              <a:t>: </a:t>
            </a:r>
            <a:r>
              <a:rPr lang="en-US" sz="1400" b="1" dirty="0"/>
              <a:t>N. </a:t>
            </a:r>
            <a:r>
              <a:rPr lang="en-US" sz="1400" b="1" dirty="0" smtClean="0"/>
              <a:t>Jayaraman</a:t>
            </a:r>
            <a:r>
              <a:rPr lang="en-US" sz="1400" dirty="0" smtClean="0"/>
              <a:t>, </a:t>
            </a:r>
            <a:r>
              <a:rPr lang="en-US" sz="1400" b="1" dirty="0" smtClean="0"/>
              <a:t>Doug Hornbach </a:t>
            </a:r>
            <a:r>
              <a:rPr lang="en-US" sz="1400" dirty="0" smtClean="0"/>
              <a:t>and </a:t>
            </a:r>
            <a:r>
              <a:rPr lang="en-US" sz="1400" b="1" dirty="0" smtClean="0"/>
              <a:t>Paul Prevey </a:t>
            </a:r>
            <a:r>
              <a:rPr lang="en-US" sz="1400" dirty="0" smtClean="0"/>
              <a:t>- Lambda Technologies; </a:t>
            </a:r>
            <a:r>
              <a:rPr lang="en-US" sz="1400" b="1" dirty="0"/>
              <a:t>Stephen Horstemeyer</a:t>
            </a:r>
            <a:r>
              <a:rPr lang="en-US" sz="1400" b="1" dirty="0" smtClean="0"/>
              <a:t>, Nima Shamsaei</a:t>
            </a:r>
            <a:r>
              <a:rPr lang="en-US" sz="1400" dirty="0" smtClean="0"/>
              <a:t>,-Mississippi State </a:t>
            </a:r>
          </a:p>
          <a:p>
            <a:r>
              <a:rPr lang="en-US" sz="1400" u="sng" dirty="0" smtClean="0"/>
              <a:t>Welded T-joint Component Fabrication &amp; Test Direction/</a:t>
            </a:r>
            <a:r>
              <a:rPr lang="en-US" sz="1400" u="sng" dirty="0"/>
              <a:t>S</a:t>
            </a:r>
            <a:r>
              <a:rPr lang="en-US" sz="1400" u="sng" dirty="0" smtClean="0"/>
              <a:t>upport</a:t>
            </a:r>
            <a:r>
              <a:rPr lang="en-US" sz="1400" dirty="0" smtClean="0"/>
              <a:t>: </a:t>
            </a:r>
            <a:r>
              <a:rPr lang="en-US" sz="1400" b="1" dirty="0" smtClean="0"/>
              <a:t>Eric Johnson</a:t>
            </a:r>
            <a:r>
              <a:rPr lang="en-US" sz="1400" dirty="0" smtClean="0"/>
              <a:t>-JD.</a:t>
            </a:r>
          </a:p>
          <a:p>
            <a:r>
              <a:rPr lang="en-US" sz="1400" u="sng" dirty="0" smtClean="0"/>
              <a:t>Providing the Steel for the Preceding Contributions</a:t>
            </a:r>
            <a:r>
              <a:rPr lang="en-US" sz="1400" dirty="0" smtClean="0"/>
              <a:t>: </a:t>
            </a:r>
            <a:r>
              <a:rPr lang="en-US" sz="1400" b="1" dirty="0" smtClean="0"/>
              <a:t>Mary Wickham</a:t>
            </a:r>
            <a:r>
              <a:rPr lang="en-US" sz="1400" dirty="0" smtClean="0"/>
              <a:t>-CAT</a:t>
            </a:r>
          </a:p>
          <a:p>
            <a:r>
              <a:rPr lang="en-US" sz="1400" u="sng" dirty="0" smtClean="0"/>
              <a:t>Funding for Some of the Preceding Contributions</a:t>
            </a:r>
            <a:r>
              <a:rPr lang="en-US" sz="1400" dirty="0" smtClean="0"/>
              <a:t>: </a:t>
            </a:r>
            <a:r>
              <a:rPr lang="en-US" sz="1400" b="1" dirty="0" smtClean="0"/>
              <a:t>Steve Haeg</a:t>
            </a:r>
            <a:r>
              <a:rPr lang="en-US" sz="1400" dirty="0" smtClean="0"/>
              <a:t>-MTS and </a:t>
            </a:r>
            <a:r>
              <a:rPr lang="en-US" sz="1400" b="1" dirty="0" smtClean="0"/>
              <a:t>Brian Dabell</a:t>
            </a:r>
            <a:r>
              <a:rPr lang="en-US" sz="1400" dirty="0" smtClean="0"/>
              <a:t>-nCode </a:t>
            </a:r>
          </a:p>
          <a:p>
            <a:r>
              <a:rPr lang="en-US" sz="1400" u="sng" dirty="0" smtClean="0"/>
              <a:t>T-Joint Component Fatigue Life Predictions and Correlation to Test Data</a:t>
            </a:r>
            <a:r>
              <a:rPr lang="en-US" sz="1400" dirty="0"/>
              <a:t>:  </a:t>
            </a:r>
            <a:r>
              <a:rPr lang="en-US" sz="1400" b="1" dirty="0"/>
              <a:t>Al Conle</a:t>
            </a:r>
            <a:r>
              <a:rPr lang="en-US" sz="1400" dirty="0"/>
              <a:t>-University of </a:t>
            </a:r>
            <a:r>
              <a:rPr lang="en-US" sz="1400" dirty="0" smtClean="0"/>
              <a:t>Windsor; </a:t>
            </a:r>
            <a:r>
              <a:rPr lang="en-US" sz="1400" b="1" dirty="0"/>
              <a:t>Semyon Mikheevskiy, Sergey Bogdanov</a:t>
            </a:r>
            <a:r>
              <a:rPr lang="en-US" sz="1400" dirty="0"/>
              <a:t> and  </a:t>
            </a:r>
            <a:r>
              <a:rPr lang="en-US" sz="1400" b="1" dirty="0"/>
              <a:t>Grzegorz Glinka</a:t>
            </a:r>
            <a:r>
              <a:rPr lang="en-US" sz="1400" dirty="0"/>
              <a:t>-University of </a:t>
            </a:r>
            <a:r>
              <a:rPr lang="en-US" sz="1400" dirty="0" smtClean="0"/>
              <a:t>Waterloo; </a:t>
            </a:r>
            <a:r>
              <a:rPr lang="en-US" sz="1400" b="1" dirty="0" smtClean="0"/>
              <a:t>Tom Cordes, Andrew Halfpenny</a:t>
            </a:r>
            <a:r>
              <a:rPr lang="en-US" sz="1400" dirty="0" smtClean="0"/>
              <a:t>-nCode</a:t>
            </a:r>
          </a:p>
          <a:p>
            <a:r>
              <a:rPr lang="en-US" sz="1400" u="sng" dirty="0" smtClean="0"/>
              <a:t>Residual Stress </a:t>
            </a:r>
            <a:r>
              <a:rPr lang="en-US" sz="1400" u="sng" dirty="0"/>
              <a:t>Subcommittee</a:t>
            </a:r>
            <a:r>
              <a:rPr lang="en-US" sz="1400" dirty="0"/>
              <a:t>: </a:t>
            </a:r>
            <a:r>
              <a:rPr lang="en-US" sz="1400" b="1" dirty="0"/>
              <a:t>Casey Gales </a:t>
            </a:r>
            <a:r>
              <a:rPr lang="en-US" sz="1400" dirty="0"/>
              <a:t>(Subcommittee Chairman), </a:t>
            </a:r>
            <a:r>
              <a:rPr lang="en-US" sz="1400" b="1" dirty="0"/>
              <a:t>Eric Norton, Vipul </a:t>
            </a:r>
            <a:r>
              <a:rPr lang="en-US" sz="1400" b="1" dirty="0" smtClean="0"/>
              <a:t>Shinde</a:t>
            </a:r>
            <a:r>
              <a:rPr lang="en-US" sz="1400" b="1" dirty="0"/>
              <a:t>, Rakesh Goyal</a:t>
            </a:r>
            <a:r>
              <a:rPr lang="en-US" sz="1400" dirty="0"/>
              <a:t>-JD; </a:t>
            </a:r>
            <a:r>
              <a:rPr lang="en-US" sz="1400" b="1" dirty="0"/>
              <a:t>David Griffith, Justin Mach, Chad </a:t>
            </a:r>
            <a:r>
              <a:rPr lang="en-US" sz="1400" b="1" dirty="0" smtClean="0"/>
              <a:t>Kerestes</a:t>
            </a:r>
            <a:r>
              <a:rPr lang="en-US" sz="1400" b="1" dirty="0"/>
              <a:t>, Lingyun Pan, William Ulrich, Hayley Brown, </a:t>
            </a:r>
            <a:r>
              <a:rPr lang="en-US" sz="1400" b="1" dirty="0" smtClean="0"/>
              <a:t>Narendra </a:t>
            </a:r>
            <a:r>
              <a:rPr lang="en-US" sz="1400" b="1" dirty="0"/>
              <a:t>Singh, Randy Peck, Timothy </a:t>
            </a:r>
            <a:r>
              <a:rPr lang="en-US" sz="1400" b="1" dirty="0" smtClean="0"/>
              <a:t>Vik</a:t>
            </a:r>
            <a:r>
              <a:rPr lang="en-US" sz="1400" dirty="0" smtClean="0"/>
              <a:t>-CAT; </a:t>
            </a:r>
            <a:r>
              <a:rPr lang="en-US" sz="1400" b="1" dirty="0"/>
              <a:t>Matthew Campbell</a:t>
            </a:r>
            <a:r>
              <a:rPr lang="en-US" sz="1400" dirty="0"/>
              <a:t>-Kansas </a:t>
            </a:r>
            <a:r>
              <a:rPr lang="en-US" sz="1400" dirty="0" smtClean="0"/>
              <a:t>State; </a:t>
            </a:r>
            <a:r>
              <a:rPr lang="en-US" sz="1400" b="1" dirty="0"/>
              <a:t>Steve </a:t>
            </a:r>
            <a:r>
              <a:rPr lang="en-US" sz="1400" b="1" dirty="0" smtClean="0"/>
              <a:t>Haeg</a:t>
            </a:r>
            <a:r>
              <a:rPr lang="en-US" sz="1400" dirty="0" smtClean="0"/>
              <a:t>-MTS, </a:t>
            </a:r>
            <a:r>
              <a:rPr lang="en-US" sz="1400" b="1" dirty="0"/>
              <a:t>John </a:t>
            </a:r>
            <a:r>
              <a:rPr lang="en-US" sz="1400" b="1" dirty="0" smtClean="0"/>
              <a:t>Goldack</a:t>
            </a:r>
            <a:r>
              <a:rPr lang="en-US" sz="1400" dirty="0" smtClean="0"/>
              <a:t>-Carleton University, </a:t>
            </a:r>
            <a:r>
              <a:rPr lang="en-US" sz="1400" b="1" dirty="0" smtClean="0"/>
              <a:t>Stephanie Swanson</a:t>
            </a:r>
            <a:r>
              <a:rPr lang="en-US" sz="1400" dirty="0" smtClean="0"/>
              <a:t>-Hendrickson</a:t>
            </a:r>
          </a:p>
          <a:p>
            <a:r>
              <a:rPr lang="en-US" sz="1400" u="sng" dirty="0"/>
              <a:t>Welded T-joint </a:t>
            </a:r>
            <a:r>
              <a:rPr lang="en-US" sz="1400" u="sng" dirty="0" smtClean="0"/>
              <a:t>Component (2nd Round </a:t>
            </a:r>
            <a:r>
              <a:rPr lang="en-US" sz="1400" u="sng" dirty="0"/>
              <a:t>of </a:t>
            </a:r>
            <a:r>
              <a:rPr lang="en-US" sz="1400" u="sng" dirty="0" smtClean="0"/>
              <a:t>Welded Components) Fabrication </a:t>
            </a:r>
            <a:r>
              <a:rPr lang="en-US" sz="1400" u="sng" dirty="0"/>
              <a:t>and </a:t>
            </a:r>
            <a:r>
              <a:rPr lang="en-US" sz="1400" u="sng" dirty="0" smtClean="0"/>
              <a:t>Test Direction/Support</a:t>
            </a:r>
            <a:r>
              <a:rPr lang="en-US" sz="1400" dirty="0" smtClean="0"/>
              <a:t>: </a:t>
            </a:r>
            <a:r>
              <a:rPr lang="en-US" sz="1400" b="1" dirty="0" smtClean="0"/>
              <a:t>Eric </a:t>
            </a:r>
            <a:r>
              <a:rPr lang="en-US" sz="1400" b="1" dirty="0"/>
              <a:t>Norton, Brandon Evans, and </a:t>
            </a:r>
            <a:r>
              <a:rPr lang="en-US" sz="1400" b="1" dirty="0" smtClean="0"/>
              <a:t>Casey Gales</a:t>
            </a:r>
            <a:r>
              <a:rPr lang="en-US" sz="1400" dirty="0" smtClean="0"/>
              <a:t>-JD.</a:t>
            </a:r>
          </a:p>
          <a:p>
            <a:r>
              <a:rPr lang="en-US" sz="1400" b="1" u="sng" dirty="0"/>
              <a:t>And </a:t>
            </a:r>
            <a:r>
              <a:rPr lang="en-US" sz="1400" b="1" u="sng" dirty="0" smtClean="0"/>
              <a:t>any </a:t>
            </a:r>
            <a:r>
              <a:rPr lang="en-US" sz="1400" b="1" u="sng" dirty="0"/>
              <a:t>other participants and </a:t>
            </a:r>
            <a:r>
              <a:rPr lang="en-US" sz="1400" b="1" u="sng" dirty="0" smtClean="0"/>
              <a:t>contributors:</a:t>
            </a:r>
            <a:r>
              <a:rPr lang="en-US" sz="1400" b="1" dirty="0" smtClean="0"/>
              <a:t> </a:t>
            </a:r>
            <a:r>
              <a:rPr lang="en-US" sz="1400" b="1" dirty="0"/>
              <a:t>who may have been </a:t>
            </a:r>
            <a:r>
              <a:rPr lang="en-US" sz="1400" b="1" dirty="0" smtClean="0"/>
              <a:t>inadvertently overlooked </a:t>
            </a:r>
            <a:r>
              <a:rPr lang="en-US" sz="1400" b="1" dirty="0"/>
              <a:t>in the preceding list</a:t>
            </a:r>
            <a:r>
              <a:rPr lang="en-US" sz="1400" dirty="0"/>
              <a:t>.</a:t>
            </a:r>
          </a:p>
          <a:p>
            <a:endParaRPr lang="en-US" sz="1400" dirty="0"/>
          </a:p>
        </p:txBody>
      </p:sp>
      <p:grpSp>
        <p:nvGrpSpPr>
          <p:cNvPr id="8" name="Group 7"/>
          <p:cNvGrpSpPr/>
          <p:nvPr/>
        </p:nvGrpSpPr>
        <p:grpSpPr>
          <a:xfrm>
            <a:off x="360680" y="5504158"/>
            <a:ext cx="8498839" cy="956882"/>
            <a:chOff x="264161" y="5401681"/>
            <a:chExt cx="8498839" cy="968008"/>
          </a:xfrm>
        </p:grpSpPr>
        <p:sp>
          <p:nvSpPr>
            <p:cNvPr id="4" name="Content Placeholder 2"/>
            <p:cNvSpPr txBox="1">
              <a:spLocks/>
            </p:cNvSpPr>
            <p:nvPr/>
          </p:nvSpPr>
          <p:spPr>
            <a:xfrm>
              <a:off x="264161" y="5410200"/>
              <a:ext cx="4231639" cy="655319"/>
            </a:xfrm>
            <a:prstGeom prst="rect">
              <a:avLst/>
            </a:prstGeom>
            <a:ln>
              <a:solidFill>
                <a:schemeClr val="tx1"/>
              </a:solid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200" dirty="0" smtClean="0"/>
                <a:t>“By participating in organized efforts the committee provides a forum within which members can work together in a synergistic manner to advance the state of the art in structural durability.”</a:t>
              </a:r>
            </a:p>
            <a:p>
              <a:pPr marL="0" indent="0">
                <a:buFont typeface="Arial" panose="020B0604020202020204" pitchFamily="34" charset="0"/>
                <a:buNone/>
              </a:pPr>
              <a:endParaRPr lang="en-US" dirty="0"/>
            </a:p>
          </p:txBody>
        </p:sp>
        <p:sp>
          <p:nvSpPr>
            <p:cNvPr id="5" name="TextBox 4"/>
            <p:cNvSpPr txBox="1"/>
            <p:nvPr/>
          </p:nvSpPr>
          <p:spPr>
            <a:xfrm>
              <a:off x="1405007" y="6089467"/>
              <a:ext cx="6464911" cy="280220"/>
            </a:xfrm>
            <a:prstGeom prst="rect">
              <a:avLst/>
            </a:prstGeom>
            <a:noFill/>
          </p:spPr>
          <p:txBody>
            <a:bodyPr wrap="none" rtlCol="0">
              <a:spAutoFit/>
            </a:bodyPr>
            <a:lstStyle/>
            <a:p>
              <a:pPr algn="ctr"/>
              <a:r>
                <a:rPr lang="en-US" sz="1200" i="1" dirty="0" smtClean="0"/>
                <a:t>From: Multiaxial Fatigue of an Induction Hardened Shaft (AE28) - Editors: Tom Cordes and Kevin Lease</a:t>
              </a:r>
              <a:endParaRPr lang="en-US" sz="1200" i="1" dirty="0"/>
            </a:p>
          </p:txBody>
        </p:sp>
        <p:sp>
          <p:nvSpPr>
            <p:cNvPr id="6" name="Content Placeholder 2"/>
            <p:cNvSpPr txBox="1">
              <a:spLocks/>
            </p:cNvSpPr>
            <p:nvPr/>
          </p:nvSpPr>
          <p:spPr>
            <a:xfrm>
              <a:off x="4502114" y="5401681"/>
              <a:ext cx="4260886" cy="663838"/>
            </a:xfrm>
            <a:prstGeom prst="rect">
              <a:avLst/>
            </a:prstGeom>
            <a:ln>
              <a:solidFill>
                <a:schemeClr val="tx1"/>
              </a:solid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200" dirty="0" smtClean="0"/>
                <a:t>“Through the years, members have found that the more they participate in the Committee activities, the more they grow in the area(s) of their particular involvement.”</a:t>
              </a:r>
              <a:endParaRPr lang="en-US" sz="1200" dirty="0"/>
            </a:p>
          </p:txBody>
        </p:sp>
        <p:sp>
          <p:nvSpPr>
            <p:cNvPr id="7" name="Rectangle 6"/>
            <p:cNvSpPr/>
            <p:nvPr/>
          </p:nvSpPr>
          <p:spPr>
            <a:xfrm>
              <a:off x="264161" y="5410202"/>
              <a:ext cx="8498839" cy="959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Footer Placeholder 4"/>
          <p:cNvSpPr>
            <a:spLocks noGrp="1"/>
          </p:cNvSpPr>
          <p:nvPr/>
        </p:nvSpPr>
        <p:spPr>
          <a:xfrm>
            <a:off x="3211433" y="6584950"/>
            <a:ext cx="1687138" cy="273050"/>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SAE FD&amp;E</a:t>
            </a:r>
            <a:endParaRPr lang="en-US" dirty="0"/>
          </a:p>
        </p:txBody>
      </p:sp>
      <p:sp>
        <p:nvSpPr>
          <p:cNvPr id="11" name="Slide Number Placeholder 5"/>
          <p:cNvSpPr>
            <a:spLocks noGrp="1"/>
          </p:cNvSpPr>
          <p:nvPr/>
        </p:nvSpPr>
        <p:spPr>
          <a:xfrm>
            <a:off x="6858000" y="6584950"/>
            <a:ext cx="2133600" cy="273050"/>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66AF26D-3603-43C5-9B07-9313C5F3052C}" type="slidenum">
              <a:rPr lang="en-US" smtClean="0"/>
              <a:pPr/>
              <a:t>1</a:t>
            </a:fld>
            <a:endParaRPr lang="en-US" dirty="0"/>
          </a:p>
        </p:txBody>
      </p:sp>
      <p:sp>
        <p:nvSpPr>
          <p:cNvPr id="12" name="TextBox 11"/>
          <p:cNvSpPr txBox="1"/>
          <p:nvPr/>
        </p:nvSpPr>
        <p:spPr>
          <a:xfrm>
            <a:off x="0" y="0"/>
            <a:ext cx="9144000" cy="369332"/>
          </a:xfrm>
          <a:prstGeom prst="rect">
            <a:avLst/>
          </a:prstGeom>
          <a:solidFill>
            <a:schemeClr val="bg1">
              <a:lumMod val="95000"/>
            </a:schemeClr>
          </a:solidFill>
        </p:spPr>
        <p:txBody>
          <a:bodyPr wrap="square" rtlCol="0">
            <a:spAutoFit/>
          </a:bodyPr>
          <a:lstStyle/>
          <a:p>
            <a:r>
              <a:rPr lang="en-US" b="1" dirty="0"/>
              <a:t>Total Fatigue </a:t>
            </a:r>
            <a:r>
              <a:rPr lang="en-US" b="1" dirty="0" smtClean="0"/>
              <a:t>Life: Crack </a:t>
            </a:r>
            <a:r>
              <a:rPr lang="en-US" b="1" dirty="0"/>
              <a:t>Initiation and Crack </a:t>
            </a:r>
            <a:r>
              <a:rPr lang="en-US" b="1" dirty="0" smtClean="0"/>
              <a:t>Propagation…Info </a:t>
            </a:r>
            <a:endParaRPr lang="en-US" b="1" dirty="0"/>
          </a:p>
        </p:txBody>
      </p:sp>
      <p:sp>
        <p:nvSpPr>
          <p:cNvPr id="17" name="Date Placeholder 3"/>
          <p:cNvSpPr>
            <a:spLocks noGrp="1"/>
          </p:cNvSpPr>
          <p:nvPr>
            <p:ph type="dt" sz="half" idx="10"/>
          </p:nvPr>
        </p:nvSpPr>
        <p:spPr>
          <a:xfrm>
            <a:off x="228600" y="6584950"/>
            <a:ext cx="2133600" cy="273050"/>
          </a:xfrm>
        </p:spPr>
        <p:txBody>
          <a:bodyPr/>
          <a:lstStyle/>
          <a:p>
            <a:r>
              <a:rPr lang="en-US" dirty="0"/>
              <a:t>October 11, </a:t>
            </a:r>
            <a:r>
              <a:rPr lang="en-US" dirty="0" smtClean="0"/>
              <a:t>2017</a:t>
            </a:r>
            <a:endParaRPr lang="en-US" dirty="0"/>
          </a:p>
        </p:txBody>
      </p:sp>
    </p:spTree>
    <p:extLst>
      <p:ext uri="{BB962C8B-B14F-4D97-AF65-F5344CB8AC3E}">
        <p14:creationId xmlns:p14="http://schemas.microsoft.com/office/powerpoint/2010/main" val="33115611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792162"/>
          </a:xfrm>
        </p:spPr>
        <p:txBody>
          <a:bodyPr>
            <a:noAutofit/>
          </a:bodyPr>
          <a:lstStyle/>
          <a:p>
            <a:r>
              <a:rPr lang="en-US" sz="2800" b="1" u="sng" dirty="0" smtClean="0"/>
              <a:t>RPC Iterations</a:t>
            </a:r>
            <a:endParaRPr lang="en-US" sz="2800" b="1" u="sng" dirty="0"/>
          </a:p>
        </p:txBody>
      </p:sp>
      <p:sp>
        <p:nvSpPr>
          <p:cNvPr id="4" name="Date Placeholder 3"/>
          <p:cNvSpPr>
            <a:spLocks noGrp="1"/>
          </p:cNvSpPr>
          <p:nvPr>
            <p:ph type="dt" sz="half" idx="10"/>
          </p:nvPr>
        </p:nvSpPr>
        <p:spPr>
          <a:xfrm>
            <a:off x="0" y="6584950"/>
            <a:ext cx="2133600" cy="273050"/>
          </a:xfrm>
        </p:spPr>
        <p:txBody>
          <a:bodyPr/>
          <a:lstStyle/>
          <a:p>
            <a:r>
              <a:rPr lang="en-US"/>
              <a:t>October 11, 2017</a:t>
            </a:r>
            <a:endParaRPr lang="en-US" dirty="0"/>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7" name="Slide Number Placeholder 6"/>
          <p:cNvSpPr>
            <a:spLocks noGrp="1"/>
          </p:cNvSpPr>
          <p:nvPr>
            <p:ph type="sldNum" sz="quarter" idx="12"/>
          </p:nvPr>
        </p:nvSpPr>
        <p:spPr>
          <a:xfrm>
            <a:off x="7010400" y="6584950"/>
            <a:ext cx="2133600" cy="273050"/>
          </a:xfrm>
        </p:spPr>
        <p:txBody>
          <a:bodyPr/>
          <a:lstStyle/>
          <a:p>
            <a:fld id="{366AF26D-3603-43C5-9B07-9313C5F3052C}" type="slidenum">
              <a:rPr lang="en-US" smtClean="0"/>
              <a:t>19</a:t>
            </a:fld>
            <a:endParaRPr lang="en-US" dirty="0"/>
          </a:p>
        </p:txBody>
      </p:sp>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a:t>
            </a:r>
            <a:r>
              <a:rPr lang="en-US" sz="1800" b="1" dirty="0" smtClean="0"/>
              <a:t>Propagation…Test Procedure</a:t>
            </a:r>
            <a:endParaRPr lang="en-US" sz="1800" b="1" dirty="0"/>
          </a:p>
        </p:txBody>
      </p:sp>
      <p:sp>
        <p:nvSpPr>
          <p:cNvPr id="3" name="Rectangle 2"/>
          <p:cNvSpPr/>
          <p:nvPr/>
        </p:nvSpPr>
        <p:spPr>
          <a:xfrm>
            <a:off x="381000" y="1371600"/>
            <a:ext cx="8458200" cy="4524315"/>
          </a:xfrm>
          <a:prstGeom prst="rect">
            <a:avLst/>
          </a:prstGeom>
        </p:spPr>
        <p:txBody>
          <a:bodyPr wrap="square">
            <a:spAutoFit/>
          </a:bodyPr>
          <a:lstStyle/>
          <a:p>
            <a:r>
              <a:rPr lang="en-US" dirty="0" smtClean="0"/>
              <a:t>The variable </a:t>
            </a:r>
            <a:r>
              <a:rPr lang="en-US" dirty="0"/>
              <a:t>a</a:t>
            </a:r>
            <a:r>
              <a:rPr lang="en-US" dirty="0" smtClean="0"/>
              <a:t>mplitude load histories were created with RPC Pro through an iteration process.</a:t>
            </a:r>
          </a:p>
          <a:p>
            <a:endParaRPr lang="en-US" dirty="0"/>
          </a:p>
          <a:p>
            <a:r>
              <a:rPr lang="en-US" dirty="0" smtClean="0"/>
              <a:t>When iterating a test, the goal is to match the signal response to the signal command </a:t>
            </a:r>
          </a:p>
          <a:p>
            <a:endParaRPr lang="en-US" dirty="0"/>
          </a:p>
          <a:p>
            <a:r>
              <a:rPr lang="en-US" dirty="0" smtClean="0"/>
              <a:t>For this testing SAE used the transmission, bracket, and suspension load histories that were used in previous SAE fatigue experiments (SAE AE-6, 1977)</a:t>
            </a:r>
          </a:p>
          <a:p>
            <a:endParaRPr lang="en-US" dirty="0"/>
          </a:p>
          <a:p>
            <a:r>
              <a:rPr lang="en-US" dirty="0" smtClean="0"/>
              <a:t>Load histories were developed for the total life project individually then concatenated together for a complete variable amplitude time history </a:t>
            </a:r>
          </a:p>
          <a:p>
            <a:endParaRPr lang="en-US" dirty="0"/>
          </a:p>
          <a:p>
            <a:r>
              <a:rPr lang="en-US" dirty="0" smtClean="0"/>
              <a:t>Simplified Process –</a:t>
            </a:r>
          </a:p>
          <a:p>
            <a:r>
              <a:rPr lang="en-US" dirty="0" smtClean="0"/>
              <a:t>Create edt (real or edited time history)</a:t>
            </a:r>
          </a:p>
          <a:p>
            <a:r>
              <a:rPr lang="en-US" dirty="0" smtClean="0"/>
              <a:t>Generate desired display (filtered edt)</a:t>
            </a:r>
          </a:p>
          <a:p>
            <a:r>
              <a:rPr lang="en-US" dirty="0" smtClean="0"/>
              <a:t>Iterate the time history until the feedback signal (response) matches the command signal (desired display)</a:t>
            </a:r>
          </a:p>
        </p:txBody>
      </p:sp>
    </p:spTree>
    <p:extLst>
      <p:ext uri="{BB962C8B-B14F-4D97-AF65-F5344CB8AC3E}">
        <p14:creationId xmlns:p14="http://schemas.microsoft.com/office/powerpoint/2010/main" val="2153857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792162"/>
          </a:xfrm>
        </p:spPr>
        <p:txBody>
          <a:bodyPr>
            <a:noAutofit/>
          </a:bodyPr>
          <a:lstStyle/>
          <a:p>
            <a:r>
              <a:rPr lang="en-US" sz="2800" b="1" u="sng" dirty="0" smtClean="0"/>
              <a:t>RPC Iterations – Transmission Time History</a:t>
            </a:r>
            <a:endParaRPr lang="en-US" sz="2800" b="1" u="sng" dirty="0"/>
          </a:p>
        </p:txBody>
      </p:sp>
      <p:pic>
        <p:nvPicPr>
          <p:cNvPr id="2052" name="Picture 4" descr="C:\Users\en69856\Desktop\ADV\Training_DesignRef\Fatigue_Design_and_Evaluation\Spring_2014_SAE_FDE_Meeting\Photos_Video\Iterations\Trans_OA.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219200"/>
            <a:ext cx="5257800" cy="3369934"/>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en69856\Desktop\ADV\Training_DesignRef\Fatigue_Design_and_Evaluation\Spring_2014_SAE_FDE_Meeting\Photos_Video\Iterations\Trans_Zoomed.b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0" y="3124200"/>
            <a:ext cx="5257800" cy="3369935"/>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a:xfrm>
            <a:off x="0" y="6584950"/>
            <a:ext cx="2133600" cy="273050"/>
          </a:xfrm>
        </p:spPr>
        <p:txBody>
          <a:bodyPr/>
          <a:lstStyle/>
          <a:p>
            <a:r>
              <a:rPr lang="en-US"/>
              <a:t>October 11, 2017</a:t>
            </a:r>
            <a:endParaRPr lang="en-US" dirty="0"/>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7" name="Slide Number Placeholder 6"/>
          <p:cNvSpPr>
            <a:spLocks noGrp="1"/>
          </p:cNvSpPr>
          <p:nvPr>
            <p:ph type="sldNum" sz="quarter" idx="12"/>
          </p:nvPr>
        </p:nvSpPr>
        <p:spPr>
          <a:xfrm>
            <a:off x="7010400" y="6584950"/>
            <a:ext cx="2133600" cy="273050"/>
          </a:xfrm>
        </p:spPr>
        <p:txBody>
          <a:bodyPr/>
          <a:lstStyle/>
          <a:p>
            <a:fld id="{366AF26D-3603-43C5-9B07-9313C5F3052C}" type="slidenum">
              <a:rPr lang="en-US" smtClean="0"/>
              <a:t>20</a:t>
            </a:fld>
            <a:endParaRPr lang="en-US" dirty="0"/>
          </a:p>
        </p:txBody>
      </p:sp>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Procedure</a:t>
            </a:r>
          </a:p>
        </p:txBody>
      </p:sp>
      <p:sp>
        <p:nvSpPr>
          <p:cNvPr id="3" name="Rectangle 2"/>
          <p:cNvSpPr/>
          <p:nvPr/>
        </p:nvSpPr>
        <p:spPr>
          <a:xfrm>
            <a:off x="382117" y="4771072"/>
            <a:ext cx="2550442" cy="1200329"/>
          </a:xfrm>
          <a:prstGeom prst="rect">
            <a:avLst/>
          </a:prstGeom>
        </p:spPr>
        <p:txBody>
          <a:bodyPr wrap="none">
            <a:spAutoFit/>
          </a:bodyPr>
          <a:lstStyle/>
          <a:p>
            <a:r>
              <a:rPr lang="en-US" dirty="0" smtClean="0"/>
              <a:t>Transmission load history</a:t>
            </a:r>
          </a:p>
          <a:p>
            <a:r>
              <a:rPr lang="en-US" dirty="0" smtClean="0"/>
              <a:t>mean is primarily tensile</a:t>
            </a:r>
          </a:p>
          <a:p>
            <a:endParaRPr lang="en-US" dirty="0" smtClean="0"/>
          </a:p>
          <a:p>
            <a:r>
              <a:rPr lang="en-US" dirty="0" smtClean="0"/>
              <a:t>8 Iterations </a:t>
            </a:r>
          </a:p>
        </p:txBody>
      </p:sp>
      <p:sp>
        <p:nvSpPr>
          <p:cNvPr id="10" name="Rectangle 9"/>
          <p:cNvSpPr/>
          <p:nvPr/>
        </p:nvSpPr>
        <p:spPr>
          <a:xfrm>
            <a:off x="5791200" y="1447800"/>
            <a:ext cx="1850699" cy="923330"/>
          </a:xfrm>
          <a:prstGeom prst="rect">
            <a:avLst/>
          </a:prstGeom>
        </p:spPr>
        <p:txBody>
          <a:bodyPr wrap="none">
            <a:spAutoFit/>
          </a:bodyPr>
          <a:lstStyle/>
          <a:p>
            <a:r>
              <a:rPr lang="en-US" dirty="0" smtClean="0"/>
              <a:t>Red – edt</a:t>
            </a:r>
          </a:p>
          <a:p>
            <a:r>
              <a:rPr lang="en-US" dirty="0" smtClean="0"/>
              <a:t>Blue – des display</a:t>
            </a:r>
            <a:endParaRPr lang="en-US" dirty="0"/>
          </a:p>
          <a:p>
            <a:r>
              <a:rPr lang="en-US" dirty="0" smtClean="0"/>
              <a:t>Green –</a:t>
            </a:r>
            <a:r>
              <a:rPr lang="en-US" dirty="0"/>
              <a:t> </a:t>
            </a:r>
            <a:r>
              <a:rPr lang="en-US" dirty="0" err="1" smtClean="0"/>
              <a:t>rsp</a:t>
            </a:r>
            <a:endParaRPr lang="en-US" dirty="0" smtClean="0"/>
          </a:p>
        </p:txBody>
      </p:sp>
    </p:spTree>
    <p:extLst>
      <p:ext uri="{BB962C8B-B14F-4D97-AF65-F5344CB8AC3E}">
        <p14:creationId xmlns:p14="http://schemas.microsoft.com/office/powerpoint/2010/main" val="10195607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Autofit/>
          </a:bodyPr>
          <a:lstStyle/>
          <a:p>
            <a:r>
              <a:rPr lang="en-US" sz="2800" b="1" u="sng" dirty="0" smtClean="0"/>
              <a:t>RPC Iterations – Bracket Time History</a:t>
            </a:r>
            <a:endParaRPr lang="en-US" sz="2800" b="1" u="sng" dirty="0"/>
          </a:p>
        </p:txBody>
      </p:sp>
      <p:pic>
        <p:nvPicPr>
          <p:cNvPr id="2051" name="Picture 3" descr="C:\Users\en69856\Desktop\ADV\Training_DesignRef\Fatigue_Design_and_Evaluation\Spring_2014_SAE_FDE_Meeting\Photos_Video\Iterations\Brkt_OA.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219200"/>
            <a:ext cx="5257800" cy="33699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en69856\Desktop\ADV\Training_DesignRef\Fatigue_Design_and_Evaluation\Spring_2014_SAE_FDE_Meeting\Photos_Video\Iterations\Brkt_Zoomed.b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0" y="3124200"/>
            <a:ext cx="5257800" cy="3369934"/>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a:xfrm>
            <a:off x="0" y="6584950"/>
            <a:ext cx="2133600" cy="273050"/>
          </a:xfrm>
        </p:spPr>
        <p:txBody>
          <a:bodyPr/>
          <a:lstStyle/>
          <a:p>
            <a:r>
              <a:rPr lang="en-US" dirty="0"/>
              <a:t>October 11, 2017</a:t>
            </a:r>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7" name="Slide Number Placeholder 6"/>
          <p:cNvSpPr>
            <a:spLocks noGrp="1"/>
          </p:cNvSpPr>
          <p:nvPr>
            <p:ph type="sldNum" sz="quarter" idx="12"/>
          </p:nvPr>
        </p:nvSpPr>
        <p:spPr>
          <a:xfrm>
            <a:off x="7010400" y="6584950"/>
            <a:ext cx="2133600" cy="273050"/>
          </a:xfrm>
        </p:spPr>
        <p:txBody>
          <a:bodyPr/>
          <a:lstStyle/>
          <a:p>
            <a:fld id="{366AF26D-3603-43C5-9B07-9313C5F3052C}" type="slidenum">
              <a:rPr lang="en-US" smtClean="0"/>
              <a:t>21</a:t>
            </a:fld>
            <a:endParaRPr lang="en-US" dirty="0"/>
          </a:p>
        </p:txBody>
      </p:sp>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Procedure</a:t>
            </a:r>
          </a:p>
        </p:txBody>
      </p:sp>
      <p:sp>
        <p:nvSpPr>
          <p:cNvPr id="9" name="Rectangle 8"/>
          <p:cNvSpPr/>
          <p:nvPr/>
        </p:nvSpPr>
        <p:spPr>
          <a:xfrm>
            <a:off x="382117" y="4771072"/>
            <a:ext cx="2985304" cy="1200329"/>
          </a:xfrm>
          <a:prstGeom prst="rect">
            <a:avLst/>
          </a:prstGeom>
        </p:spPr>
        <p:txBody>
          <a:bodyPr wrap="none">
            <a:spAutoFit/>
          </a:bodyPr>
          <a:lstStyle/>
          <a:p>
            <a:r>
              <a:rPr lang="en-US" dirty="0" smtClean="0"/>
              <a:t>Bracket load history</a:t>
            </a:r>
          </a:p>
          <a:p>
            <a:r>
              <a:rPr lang="en-US" dirty="0"/>
              <a:t>m</a:t>
            </a:r>
            <a:r>
              <a:rPr lang="en-US" dirty="0" smtClean="0"/>
              <a:t>ean is primarily around zero</a:t>
            </a:r>
          </a:p>
          <a:p>
            <a:endParaRPr lang="en-US" dirty="0" smtClean="0"/>
          </a:p>
          <a:p>
            <a:r>
              <a:rPr lang="en-US" dirty="0"/>
              <a:t>6</a:t>
            </a:r>
            <a:r>
              <a:rPr lang="en-US" dirty="0" smtClean="0"/>
              <a:t> Iterations</a:t>
            </a:r>
          </a:p>
        </p:txBody>
      </p:sp>
      <p:sp>
        <p:nvSpPr>
          <p:cNvPr id="10" name="Rectangle 9"/>
          <p:cNvSpPr/>
          <p:nvPr/>
        </p:nvSpPr>
        <p:spPr>
          <a:xfrm>
            <a:off x="5791200" y="1447800"/>
            <a:ext cx="1850699" cy="923330"/>
          </a:xfrm>
          <a:prstGeom prst="rect">
            <a:avLst/>
          </a:prstGeom>
        </p:spPr>
        <p:txBody>
          <a:bodyPr wrap="none">
            <a:spAutoFit/>
          </a:bodyPr>
          <a:lstStyle/>
          <a:p>
            <a:r>
              <a:rPr lang="en-US" dirty="0" smtClean="0"/>
              <a:t>Red – edt</a:t>
            </a:r>
          </a:p>
          <a:p>
            <a:r>
              <a:rPr lang="en-US" dirty="0" smtClean="0"/>
              <a:t>Blue – des display</a:t>
            </a:r>
            <a:endParaRPr lang="en-US" dirty="0"/>
          </a:p>
          <a:p>
            <a:r>
              <a:rPr lang="en-US" dirty="0" smtClean="0"/>
              <a:t>Green –</a:t>
            </a:r>
            <a:r>
              <a:rPr lang="en-US" dirty="0"/>
              <a:t> </a:t>
            </a:r>
            <a:r>
              <a:rPr lang="en-US" dirty="0" err="1" smtClean="0"/>
              <a:t>rsp</a:t>
            </a:r>
            <a:endParaRPr lang="en-US" dirty="0" smtClean="0"/>
          </a:p>
        </p:txBody>
      </p:sp>
    </p:spTree>
    <p:extLst>
      <p:ext uri="{BB962C8B-B14F-4D97-AF65-F5344CB8AC3E}">
        <p14:creationId xmlns:p14="http://schemas.microsoft.com/office/powerpoint/2010/main" val="39643246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Autofit/>
          </a:bodyPr>
          <a:lstStyle/>
          <a:p>
            <a:r>
              <a:rPr lang="en-US" sz="2800" b="1" u="sng" dirty="0" smtClean="0"/>
              <a:t>RPC Iterations – Suspension Time History</a:t>
            </a:r>
            <a:endParaRPr lang="en-US" sz="2800" b="1" u="sng" dirty="0"/>
          </a:p>
        </p:txBody>
      </p:sp>
      <p:pic>
        <p:nvPicPr>
          <p:cNvPr id="3074" name="Picture 2" descr="C:\Users\en69856\Desktop\ADV\Training_DesignRef\Fatigue_Design_and_Evaluation\Spring_2014_SAE_FDE_Meeting\Photos_Video\Iterations\Susp_OA.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399" y="1219200"/>
            <a:ext cx="5257800" cy="336993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en69856\Desktop\ADV\Training_DesignRef\Fatigue_Design_and_Evaluation\Spring_2014_SAE_FDE_Meeting\Photos_Video\Iterations\Susp_Zoomed.b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0" y="3124200"/>
            <a:ext cx="5257800" cy="3369933"/>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a:xfrm>
            <a:off x="0" y="6584950"/>
            <a:ext cx="2133600" cy="273050"/>
          </a:xfrm>
        </p:spPr>
        <p:txBody>
          <a:bodyPr/>
          <a:lstStyle/>
          <a:p>
            <a:r>
              <a:rPr lang="en-US" dirty="0"/>
              <a:t>October 11, 2017</a:t>
            </a:r>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7" name="Slide Number Placeholder 6"/>
          <p:cNvSpPr>
            <a:spLocks noGrp="1"/>
          </p:cNvSpPr>
          <p:nvPr>
            <p:ph type="sldNum" sz="quarter" idx="12"/>
          </p:nvPr>
        </p:nvSpPr>
        <p:spPr>
          <a:xfrm>
            <a:off x="7010400" y="6584950"/>
            <a:ext cx="2133600" cy="273050"/>
          </a:xfrm>
        </p:spPr>
        <p:txBody>
          <a:bodyPr/>
          <a:lstStyle/>
          <a:p>
            <a:fld id="{366AF26D-3603-43C5-9B07-9313C5F3052C}" type="slidenum">
              <a:rPr lang="en-US" smtClean="0"/>
              <a:t>22</a:t>
            </a:fld>
            <a:endParaRPr lang="en-US" dirty="0"/>
          </a:p>
        </p:txBody>
      </p:sp>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Procedure</a:t>
            </a:r>
          </a:p>
        </p:txBody>
      </p:sp>
      <p:sp>
        <p:nvSpPr>
          <p:cNvPr id="9" name="Rectangle 8"/>
          <p:cNvSpPr/>
          <p:nvPr/>
        </p:nvSpPr>
        <p:spPr>
          <a:xfrm>
            <a:off x="382117" y="4771072"/>
            <a:ext cx="3024418" cy="1200329"/>
          </a:xfrm>
          <a:prstGeom prst="rect">
            <a:avLst/>
          </a:prstGeom>
        </p:spPr>
        <p:txBody>
          <a:bodyPr wrap="none">
            <a:spAutoFit/>
          </a:bodyPr>
          <a:lstStyle/>
          <a:p>
            <a:r>
              <a:rPr lang="en-US" dirty="0" smtClean="0"/>
              <a:t>Suspension load history</a:t>
            </a:r>
          </a:p>
          <a:p>
            <a:r>
              <a:rPr lang="en-US" dirty="0" smtClean="0"/>
              <a:t>mean is primarily compressive</a:t>
            </a:r>
          </a:p>
          <a:p>
            <a:endParaRPr lang="en-US" dirty="0" smtClean="0"/>
          </a:p>
          <a:p>
            <a:r>
              <a:rPr lang="en-US" dirty="0" smtClean="0"/>
              <a:t>7 Iterations </a:t>
            </a:r>
          </a:p>
        </p:txBody>
      </p:sp>
      <p:sp>
        <p:nvSpPr>
          <p:cNvPr id="10" name="Rectangle 9"/>
          <p:cNvSpPr/>
          <p:nvPr/>
        </p:nvSpPr>
        <p:spPr>
          <a:xfrm>
            <a:off x="5791200" y="1447800"/>
            <a:ext cx="1850699" cy="923330"/>
          </a:xfrm>
          <a:prstGeom prst="rect">
            <a:avLst/>
          </a:prstGeom>
        </p:spPr>
        <p:txBody>
          <a:bodyPr wrap="none">
            <a:spAutoFit/>
          </a:bodyPr>
          <a:lstStyle/>
          <a:p>
            <a:r>
              <a:rPr lang="en-US" dirty="0" smtClean="0"/>
              <a:t>Red – edt</a:t>
            </a:r>
          </a:p>
          <a:p>
            <a:r>
              <a:rPr lang="en-US" dirty="0" smtClean="0"/>
              <a:t>Blue – des display</a:t>
            </a:r>
            <a:endParaRPr lang="en-US" dirty="0"/>
          </a:p>
          <a:p>
            <a:r>
              <a:rPr lang="en-US" dirty="0" smtClean="0"/>
              <a:t>Green –</a:t>
            </a:r>
            <a:r>
              <a:rPr lang="en-US" dirty="0"/>
              <a:t> </a:t>
            </a:r>
            <a:r>
              <a:rPr lang="en-US" dirty="0" err="1" smtClean="0"/>
              <a:t>rsp</a:t>
            </a:r>
            <a:endParaRPr lang="en-US" dirty="0" smtClean="0"/>
          </a:p>
        </p:txBody>
      </p:sp>
    </p:spTree>
    <p:extLst>
      <p:ext uri="{BB962C8B-B14F-4D97-AF65-F5344CB8AC3E}">
        <p14:creationId xmlns:p14="http://schemas.microsoft.com/office/powerpoint/2010/main" val="18615442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Autofit/>
          </a:bodyPr>
          <a:lstStyle/>
          <a:p>
            <a:r>
              <a:rPr lang="en-US" sz="2800" b="1" u="sng" dirty="0" smtClean="0"/>
              <a:t>RPC Iterations – Final Drive</a:t>
            </a:r>
            <a:endParaRPr lang="en-US" sz="2800" b="1" u="sng" dirty="0"/>
          </a:p>
        </p:txBody>
      </p:sp>
      <p:pic>
        <p:nvPicPr>
          <p:cNvPr id="4098" name="Picture 2" descr="C:\Users\en69856\Desktop\ADV\Training_DesignRef\Fatigue_Design_and_Evaluation\Spring_2014_SAE_FDE_Meeting\Photos_Video\Iterations\TBS_Drive.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219200"/>
            <a:ext cx="6781800" cy="434672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a:stCxn id="8" idx="0"/>
          </p:cNvCxnSpPr>
          <p:nvPr/>
        </p:nvCxnSpPr>
        <p:spPr>
          <a:xfrm flipH="1" flipV="1">
            <a:off x="2209801" y="3737127"/>
            <a:ext cx="2053748" cy="2057400"/>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stCxn id="8" idx="0"/>
          </p:cNvCxnSpPr>
          <p:nvPr/>
        </p:nvCxnSpPr>
        <p:spPr>
          <a:xfrm flipH="1" flipV="1">
            <a:off x="3924853" y="4422927"/>
            <a:ext cx="338696" cy="1371600"/>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19644" y="5794527"/>
            <a:ext cx="7687810" cy="707886"/>
          </a:xfrm>
          <a:prstGeom prst="rect">
            <a:avLst/>
          </a:prstGeom>
          <a:noFill/>
        </p:spPr>
        <p:txBody>
          <a:bodyPr wrap="none" rtlCol="0">
            <a:spAutoFit/>
          </a:bodyPr>
          <a:lstStyle/>
          <a:p>
            <a:r>
              <a:rPr lang="en-US" sz="2000" dirty="0" smtClean="0"/>
              <a:t>Complete Drive File –</a:t>
            </a:r>
          </a:p>
          <a:p>
            <a:r>
              <a:rPr lang="en-US" sz="2000" dirty="0" smtClean="0"/>
              <a:t>3 Repeats of Transmission, 1 Repeat of Bracket, 2 Repeats of Suspension</a:t>
            </a:r>
            <a:endParaRPr lang="en-US" sz="2000" dirty="0"/>
          </a:p>
        </p:txBody>
      </p:sp>
      <p:cxnSp>
        <p:nvCxnSpPr>
          <p:cNvPr id="12" name="Straight Arrow Connector 11"/>
          <p:cNvCxnSpPr>
            <a:stCxn id="8" idx="0"/>
          </p:cNvCxnSpPr>
          <p:nvPr/>
        </p:nvCxnSpPr>
        <p:spPr>
          <a:xfrm flipV="1">
            <a:off x="4263549" y="4499127"/>
            <a:ext cx="1527651" cy="1295400"/>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0" y="6584950"/>
            <a:ext cx="2133600" cy="273050"/>
          </a:xfrm>
        </p:spPr>
        <p:txBody>
          <a:bodyPr/>
          <a:lstStyle/>
          <a:p>
            <a:r>
              <a:rPr lang="en-US" dirty="0" smtClean="0"/>
              <a:t>October 11, 2017</a:t>
            </a:r>
            <a:endParaRPr lang="en-US" dirty="0"/>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10" name="Slide Number Placeholder 9"/>
          <p:cNvSpPr>
            <a:spLocks noGrp="1"/>
          </p:cNvSpPr>
          <p:nvPr>
            <p:ph type="sldNum" sz="quarter" idx="12"/>
          </p:nvPr>
        </p:nvSpPr>
        <p:spPr>
          <a:xfrm>
            <a:off x="7010400" y="6584950"/>
            <a:ext cx="2133600" cy="273050"/>
          </a:xfrm>
        </p:spPr>
        <p:txBody>
          <a:bodyPr/>
          <a:lstStyle/>
          <a:p>
            <a:fld id="{366AF26D-3603-43C5-9B07-9313C5F3052C}" type="slidenum">
              <a:rPr lang="en-US" smtClean="0"/>
              <a:t>23</a:t>
            </a:fld>
            <a:endParaRPr lang="en-US" dirty="0"/>
          </a:p>
        </p:txBody>
      </p:sp>
      <p:sp>
        <p:nvSpPr>
          <p:cNvPr id="11"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Propagation…Test Procedure</a:t>
            </a:r>
          </a:p>
        </p:txBody>
      </p:sp>
    </p:spTree>
    <p:extLst>
      <p:ext uri="{BB962C8B-B14F-4D97-AF65-F5344CB8AC3E}">
        <p14:creationId xmlns:p14="http://schemas.microsoft.com/office/powerpoint/2010/main" val="42637423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a:t>October 11, 2017</a:t>
            </a:r>
          </a:p>
        </p:txBody>
      </p:sp>
      <p:sp>
        <p:nvSpPr>
          <p:cNvPr id="5" name="Footer Placeholder 4"/>
          <p:cNvSpPr>
            <a:spLocks noGrp="1"/>
          </p:cNvSpPr>
          <p:nvPr>
            <p:ph type="ftr" sz="quarter" idx="11"/>
          </p:nvPr>
        </p:nvSpPr>
        <p:spPr/>
        <p:txBody>
          <a:bodyPr/>
          <a:lstStyle/>
          <a:p>
            <a:r>
              <a:rPr lang="en-US" smtClean="0"/>
              <a:t>SAE FD&amp;E</a:t>
            </a:r>
            <a:endParaRPr lang="en-US"/>
          </a:p>
        </p:txBody>
      </p:sp>
      <p:sp>
        <p:nvSpPr>
          <p:cNvPr id="6" name="Slide Number Placeholder 5"/>
          <p:cNvSpPr>
            <a:spLocks noGrp="1"/>
          </p:cNvSpPr>
          <p:nvPr>
            <p:ph type="sldNum" sz="quarter" idx="12"/>
          </p:nvPr>
        </p:nvSpPr>
        <p:spPr/>
        <p:txBody>
          <a:bodyPr/>
          <a:lstStyle/>
          <a:p>
            <a:fld id="{BE4387FB-3930-4D6D-880E-E1BBDE3C81C1}" type="slidenum">
              <a:rPr lang="en-US" smtClean="0"/>
              <a:t>24</a:t>
            </a:fld>
            <a:endParaRPr lang="en-US"/>
          </a:p>
        </p:txBody>
      </p:sp>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smtClean="0"/>
              <a:t>Total Fatigue Life: Crack Initiation and Crack Propagation….Whole Life</a:t>
            </a:r>
          </a:p>
        </p:txBody>
      </p:sp>
      <p:sp>
        <p:nvSpPr>
          <p:cNvPr id="7" name="TextBox 6"/>
          <p:cNvSpPr txBox="1"/>
          <p:nvPr/>
        </p:nvSpPr>
        <p:spPr>
          <a:xfrm>
            <a:off x="2895600" y="617419"/>
            <a:ext cx="4343400" cy="369332"/>
          </a:xfrm>
          <a:prstGeom prst="rect">
            <a:avLst/>
          </a:prstGeom>
          <a:noFill/>
        </p:spPr>
        <p:txBody>
          <a:bodyPr wrap="square" rtlCol="0">
            <a:spAutoFit/>
          </a:bodyPr>
          <a:lstStyle/>
          <a:p>
            <a:r>
              <a:rPr lang="en-US" dirty="0" smtClean="0"/>
              <a:t>29 A36 T-Joint Test Results to Date</a:t>
            </a:r>
            <a:endParaRPr lang="en-US" dirty="0"/>
          </a:p>
        </p:txBody>
      </p:sp>
      <p:sp>
        <p:nvSpPr>
          <p:cNvPr id="9" name="Rectangle 8"/>
          <p:cNvSpPr/>
          <p:nvPr/>
        </p:nvSpPr>
        <p:spPr>
          <a:xfrm>
            <a:off x="3891516" y="1626632"/>
            <a:ext cx="599517" cy="2488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234916" y="1869407"/>
            <a:ext cx="544582" cy="3256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Snagit_PPT97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088" y="1219200"/>
            <a:ext cx="4403912" cy="3720147"/>
          </a:xfrm>
          <a:prstGeom prst="rect">
            <a:avLst/>
          </a:prstGeom>
        </p:spPr>
      </p:pic>
      <p:pic>
        <p:nvPicPr>
          <p:cNvPr id="13" name="Snagit_PPT728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1219200"/>
            <a:ext cx="4357638" cy="4105353"/>
          </a:xfrm>
          <a:prstGeom prst="rect">
            <a:avLst/>
          </a:prstGeom>
        </p:spPr>
      </p:pic>
    </p:spTree>
    <p:extLst>
      <p:ext uri="{BB962C8B-B14F-4D97-AF65-F5344CB8AC3E}">
        <p14:creationId xmlns:p14="http://schemas.microsoft.com/office/powerpoint/2010/main" val="26698941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124201" y="6570925"/>
            <a:ext cx="2895600" cy="273050"/>
          </a:xfrm>
        </p:spPr>
        <p:txBody>
          <a:bodyPr/>
          <a:lstStyle/>
          <a:p>
            <a:r>
              <a:rPr lang="en-US" dirty="0" smtClean="0"/>
              <a:t>SAE FD&amp;E</a:t>
            </a:r>
            <a:endParaRPr lang="en-US" dirty="0"/>
          </a:p>
        </p:txBody>
      </p:sp>
      <p:sp>
        <p:nvSpPr>
          <p:cNvPr id="6" name="Slide Number Placeholder 5"/>
          <p:cNvSpPr>
            <a:spLocks noGrp="1"/>
          </p:cNvSpPr>
          <p:nvPr>
            <p:ph type="sldNum" sz="quarter" idx="12"/>
          </p:nvPr>
        </p:nvSpPr>
        <p:spPr>
          <a:xfrm>
            <a:off x="6553199" y="6570925"/>
            <a:ext cx="2133600" cy="273050"/>
          </a:xfrm>
        </p:spPr>
        <p:txBody>
          <a:bodyPr/>
          <a:lstStyle/>
          <a:p>
            <a:fld id="{366AF26D-3603-43C5-9B07-9313C5F3052C}" type="slidenum">
              <a:rPr lang="en-US" smtClean="0"/>
              <a:t>25</a:t>
            </a:fld>
            <a:endParaRPr lang="en-US"/>
          </a:p>
        </p:txBody>
      </p:sp>
      <p:sp>
        <p:nvSpPr>
          <p:cNvPr id="9"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smtClean="0"/>
              <a:t>Total Fatigue Life: Crack Initiation and Crack Propagation  Analysis … Whole Life</a:t>
            </a:r>
            <a:endParaRPr lang="en-US" sz="2000" b="1" dirty="0"/>
          </a:p>
        </p:txBody>
      </p:sp>
      <p:sp>
        <p:nvSpPr>
          <p:cNvPr id="10" name="Date Placeholder 3"/>
          <p:cNvSpPr txBox="1">
            <a:spLocks/>
          </p:cNvSpPr>
          <p:nvPr/>
        </p:nvSpPr>
        <p:spPr>
          <a:xfrm>
            <a:off x="130366" y="6570925"/>
            <a:ext cx="2133600" cy="2730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October 11, 2017</a:t>
            </a:r>
          </a:p>
        </p:txBody>
      </p:sp>
      <p:grpSp>
        <p:nvGrpSpPr>
          <p:cNvPr id="12" name="Group 11"/>
          <p:cNvGrpSpPr/>
          <p:nvPr/>
        </p:nvGrpSpPr>
        <p:grpSpPr>
          <a:xfrm>
            <a:off x="1" y="266700"/>
            <a:ext cx="5578665" cy="3418511"/>
            <a:chOff x="1" y="266700"/>
            <a:chExt cx="5578665" cy="3418511"/>
          </a:xfrm>
        </p:grpSpPr>
        <p:grpSp>
          <p:nvGrpSpPr>
            <p:cNvPr id="3" name="Group 2"/>
            <p:cNvGrpSpPr/>
            <p:nvPr/>
          </p:nvGrpSpPr>
          <p:grpSpPr>
            <a:xfrm>
              <a:off x="1" y="581054"/>
              <a:ext cx="5495196" cy="3104157"/>
              <a:chOff x="1" y="381000"/>
              <a:chExt cx="5495196" cy="3104157"/>
            </a:xfrm>
          </p:grpSpPr>
          <p:pic>
            <p:nvPicPr>
              <p:cNvPr id="8" name="Snagit_PPT234B"/>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81000"/>
                <a:ext cx="5495196" cy="3104157"/>
              </a:xfrm>
              <a:prstGeom prst="rect">
                <a:avLst/>
              </a:prstGeom>
            </p:spPr>
          </p:pic>
          <p:sp>
            <p:nvSpPr>
              <p:cNvPr id="2" name="Rectangle 1"/>
              <p:cNvSpPr/>
              <p:nvPr/>
            </p:nvSpPr>
            <p:spPr>
              <a:xfrm>
                <a:off x="130366" y="1241234"/>
                <a:ext cx="2286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244666" y="266700"/>
              <a:ext cx="5334000" cy="338554"/>
            </a:xfrm>
            <a:prstGeom prst="rect">
              <a:avLst/>
            </a:prstGeom>
            <a:solidFill>
              <a:schemeClr val="bg1"/>
            </a:solidFill>
          </p:spPr>
          <p:txBody>
            <a:bodyPr wrap="square" rtlCol="0">
              <a:spAutoFit/>
            </a:bodyPr>
            <a:lstStyle/>
            <a:p>
              <a:r>
                <a:rPr lang="en-US" sz="1600" b="1" dirty="0" smtClean="0"/>
                <a:t>Comparison - Welded to Machined FEM Stress Distributions </a:t>
              </a:r>
              <a:endParaRPr lang="en-US" sz="1600" b="1" dirty="0"/>
            </a:p>
          </p:txBody>
        </p:sp>
      </p:grpSp>
      <p:pic>
        <p:nvPicPr>
          <p:cNvPr id="7" name="Snagit_PPTB4F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56" y="3413567"/>
            <a:ext cx="4968685" cy="3159194"/>
          </a:xfrm>
          <a:prstGeom prst="rect">
            <a:avLst/>
          </a:prstGeom>
        </p:spPr>
      </p:pic>
      <p:sp>
        <p:nvSpPr>
          <p:cNvPr id="13" name="TextBox 12"/>
          <p:cNvSpPr txBox="1"/>
          <p:nvPr/>
        </p:nvSpPr>
        <p:spPr>
          <a:xfrm>
            <a:off x="5661367" y="605254"/>
            <a:ext cx="3055462" cy="2585323"/>
          </a:xfrm>
          <a:prstGeom prst="rect">
            <a:avLst/>
          </a:prstGeom>
          <a:noFill/>
        </p:spPr>
        <p:txBody>
          <a:bodyPr wrap="square" rtlCol="0">
            <a:spAutoFit/>
          </a:bodyPr>
          <a:lstStyle/>
          <a:p>
            <a:r>
              <a:rPr lang="en-US" dirty="0" smtClean="0"/>
              <a:t>The welded analysis was exactly the same as the machined analysis except the FEM stress distribution input was changed (slightly) from the machined distribution to the welded distribution as shown in the figure on the left…..</a:t>
            </a:r>
            <a:endParaRPr lang="en-US" dirty="0"/>
          </a:p>
        </p:txBody>
      </p:sp>
      <p:sp>
        <p:nvSpPr>
          <p:cNvPr id="14" name="TextBox 13"/>
          <p:cNvSpPr txBox="1"/>
          <p:nvPr/>
        </p:nvSpPr>
        <p:spPr>
          <a:xfrm>
            <a:off x="506698" y="4250905"/>
            <a:ext cx="3055462" cy="2031325"/>
          </a:xfrm>
          <a:prstGeom prst="rect">
            <a:avLst/>
          </a:prstGeom>
          <a:noFill/>
        </p:spPr>
        <p:txBody>
          <a:bodyPr wrap="square" rtlCol="0">
            <a:spAutoFit/>
          </a:bodyPr>
          <a:lstStyle/>
          <a:p>
            <a:r>
              <a:rPr lang="en-US" dirty="0" smtClean="0"/>
              <a:t>And the welding residual stress distribution (shown in the figure on the right) was included in the analysis.  No residual stress distribution was input in the machined analysis.</a:t>
            </a:r>
            <a:endParaRPr lang="en-US" dirty="0"/>
          </a:p>
        </p:txBody>
      </p:sp>
    </p:spTree>
    <p:extLst>
      <p:ext uri="{BB962C8B-B14F-4D97-AF65-F5344CB8AC3E}">
        <p14:creationId xmlns:p14="http://schemas.microsoft.com/office/powerpoint/2010/main" val="14351322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a:t>October 11, 2017</a:t>
            </a:r>
          </a:p>
        </p:txBody>
      </p:sp>
      <p:sp>
        <p:nvSpPr>
          <p:cNvPr id="5" name="Footer Placeholder 4"/>
          <p:cNvSpPr>
            <a:spLocks noGrp="1"/>
          </p:cNvSpPr>
          <p:nvPr>
            <p:ph type="ftr" sz="quarter" idx="11"/>
          </p:nvPr>
        </p:nvSpPr>
        <p:spPr/>
        <p:txBody>
          <a:bodyPr/>
          <a:lstStyle/>
          <a:p>
            <a:r>
              <a:rPr lang="en-US" dirty="0" smtClean="0"/>
              <a:t>SAE FD&amp;E</a:t>
            </a:r>
            <a:endParaRPr lang="en-US" dirty="0"/>
          </a:p>
        </p:txBody>
      </p:sp>
      <p:sp>
        <p:nvSpPr>
          <p:cNvPr id="6" name="Slide Number Placeholder 5"/>
          <p:cNvSpPr>
            <a:spLocks noGrp="1"/>
          </p:cNvSpPr>
          <p:nvPr>
            <p:ph type="sldNum" sz="quarter" idx="12"/>
          </p:nvPr>
        </p:nvSpPr>
        <p:spPr/>
        <p:txBody>
          <a:bodyPr/>
          <a:lstStyle/>
          <a:p>
            <a:fld id="{BE4387FB-3930-4D6D-880E-E1BBDE3C81C1}" type="slidenum">
              <a:rPr lang="en-US" smtClean="0"/>
              <a:t>26</a:t>
            </a:fld>
            <a:endParaRPr lang="en-US"/>
          </a:p>
        </p:txBody>
      </p:sp>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smtClean="0"/>
              <a:t>Total Fatigue Life: Crack Initiation and Crack Propagation  Analysis … Whole Life</a:t>
            </a:r>
            <a:endParaRPr lang="en-US" sz="2000" b="1" dirty="0"/>
          </a:p>
        </p:txBody>
      </p:sp>
      <p:sp>
        <p:nvSpPr>
          <p:cNvPr id="10" name="TextBox 9"/>
          <p:cNvSpPr txBox="1"/>
          <p:nvPr/>
        </p:nvSpPr>
        <p:spPr>
          <a:xfrm>
            <a:off x="5867400" y="3708413"/>
            <a:ext cx="2667000" cy="2462213"/>
          </a:xfrm>
          <a:prstGeom prst="rect">
            <a:avLst/>
          </a:prstGeom>
          <a:noFill/>
          <a:ln>
            <a:solidFill>
              <a:schemeClr val="accent1"/>
            </a:solidFill>
          </a:ln>
        </p:spPr>
        <p:txBody>
          <a:bodyPr wrap="square" rtlCol="0">
            <a:spAutoFit/>
          </a:bodyPr>
          <a:lstStyle/>
          <a:p>
            <a:pPr algn="ctr"/>
            <a:r>
              <a:rPr lang="en-US" sz="1400" b="1" u="sng" dirty="0" smtClean="0">
                <a:solidFill>
                  <a:srgbClr val="FF0000"/>
                </a:solidFill>
              </a:rPr>
              <a:t>Whole Life Fatigue Life Predictions to </a:t>
            </a:r>
            <a:r>
              <a:rPr lang="en-US" sz="1400" b="1" i="1" u="sng" dirty="0" smtClean="0">
                <a:solidFill>
                  <a:srgbClr val="FF0000"/>
                </a:solidFill>
              </a:rPr>
              <a:t>“Failure”</a:t>
            </a:r>
            <a:r>
              <a:rPr lang="en-US" sz="1400" b="1" u="sng" dirty="0" smtClean="0">
                <a:solidFill>
                  <a:srgbClr val="FF0000"/>
                </a:solidFill>
              </a:rPr>
              <a:t> </a:t>
            </a:r>
          </a:p>
          <a:p>
            <a:r>
              <a:rPr lang="en-US" sz="1400" b="1" dirty="0" smtClean="0"/>
              <a:t>1)The fatigue life predictions of the welded samples appear to be consistent with the fatigue </a:t>
            </a:r>
            <a:r>
              <a:rPr lang="en-US" sz="1400" b="1" dirty="0"/>
              <a:t>life </a:t>
            </a:r>
            <a:r>
              <a:rPr lang="en-US" sz="1400" b="1" dirty="0" smtClean="0"/>
              <a:t>predictions of the machined samples. </a:t>
            </a:r>
          </a:p>
          <a:p>
            <a:r>
              <a:rPr lang="en-US" sz="1400" b="1" dirty="0" smtClean="0"/>
              <a:t>2)All the predicted fatigue lives fall within scatter bands of  approximately +/- 2 times the test lives to failure.</a:t>
            </a:r>
            <a:endParaRPr lang="en-US" sz="1400" b="1" dirty="0"/>
          </a:p>
        </p:txBody>
      </p:sp>
      <p:pic>
        <p:nvPicPr>
          <p:cNvPr id="12" name="Snagit_PPT759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9965" y="362194"/>
            <a:ext cx="3984435" cy="2898729"/>
          </a:xfrm>
          <a:prstGeom prst="rect">
            <a:avLst/>
          </a:prstGeom>
        </p:spPr>
      </p:pic>
      <p:pic>
        <p:nvPicPr>
          <p:cNvPr id="2" name="Snagit_PPT90A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299751"/>
            <a:ext cx="3810000" cy="3009494"/>
          </a:xfrm>
          <a:prstGeom prst="rect">
            <a:avLst/>
          </a:prstGeom>
        </p:spPr>
      </p:pic>
      <p:pic>
        <p:nvPicPr>
          <p:cNvPr id="14" name="Snagit_PPT355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 y="3370290"/>
            <a:ext cx="3981000" cy="3138460"/>
          </a:xfrm>
          <a:prstGeom prst="rect">
            <a:avLst/>
          </a:prstGeom>
        </p:spPr>
      </p:pic>
    </p:spTree>
    <p:extLst>
      <p:ext uri="{BB962C8B-B14F-4D97-AF65-F5344CB8AC3E}">
        <p14:creationId xmlns:p14="http://schemas.microsoft.com/office/powerpoint/2010/main" val="5131472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Possibly add welding sequence and measured residual stresses?</a:t>
            </a:r>
            <a:endParaRPr lang="en-US" dirty="0"/>
          </a:p>
        </p:txBody>
      </p:sp>
      <p:sp>
        <p:nvSpPr>
          <p:cNvPr id="4" name="Date Placeholder 3"/>
          <p:cNvSpPr>
            <a:spLocks noGrp="1"/>
          </p:cNvSpPr>
          <p:nvPr>
            <p:ph type="dt" sz="half" idx="10"/>
          </p:nvPr>
        </p:nvSpPr>
        <p:spPr/>
        <p:txBody>
          <a:bodyPr/>
          <a:lstStyle/>
          <a:p>
            <a:r>
              <a:rPr lang="en-US" smtClean="0"/>
              <a:t>22 October 2015</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dirty="0"/>
          </a:p>
        </p:txBody>
      </p:sp>
      <p:sp>
        <p:nvSpPr>
          <p:cNvPr id="6" name="Slide Number Placeholder 5"/>
          <p:cNvSpPr>
            <a:spLocks noGrp="1"/>
          </p:cNvSpPr>
          <p:nvPr>
            <p:ph type="sldNum" sz="quarter" idx="12"/>
          </p:nvPr>
        </p:nvSpPr>
        <p:spPr/>
        <p:txBody>
          <a:bodyPr/>
          <a:lstStyle/>
          <a:p>
            <a:fld id="{366AF26D-3603-43C5-9B07-9313C5F3052C}" type="slidenum">
              <a:rPr lang="en-US" smtClean="0"/>
              <a:t>27</a:t>
            </a:fld>
            <a:endParaRPr lang="en-US"/>
          </a:p>
        </p:txBody>
      </p:sp>
    </p:spTree>
    <p:extLst>
      <p:ext uri="{BB962C8B-B14F-4D97-AF65-F5344CB8AC3E}">
        <p14:creationId xmlns:p14="http://schemas.microsoft.com/office/powerpoint/2010/main" val="39908526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a:t>October 11, 2017</a:t>
            </a:r>
          </a:p>
        </p:txBody>
      </p:sp>
      <p:sp>
        <p:nvSpPr>
          <p:cNvPr id="5" name="Footer Placeholder 4"/>
          <p:cNvSpPr>
            <a:spLocks noGrp="1"/>
          </p:cNvSpPr>
          <p:nvPr>
            <p:ph type="ftr" sz="quarter" idx="11"/>
          </p:nvPr>
        </p:nvSpPr>
        <p:spPr/>
        <p:txBody>
          <a:bodyPr/>
          <a:lstStyle/>
          <a:p>
            <a:r>
              <a:rPr lang="en-US" smtClean="0"/>
              <a:t>SAE FD&amp;E</a:t>
            </a:r>
            <a:endParaRPr lang="en-US"/>
          </a:p>
        </p:txBody>
      </p:sp>
      <p:sp>
        <p:nvSpPr>
          <p:cNvPr id="6" name="Slide Number Placeholder 5"/>
          <p:cNvSpPr>
            <a:spLocks noGrp="1"/>
          </p:cNvSpPr>
          <p:nvPr>
            <p:ph type="sldNum" sz="quarter" idx="12"/>
          </p:nvPr>
        </p:nvSpPr>
        <p:spPr/>
        <p:txBody>
          <a:bodyPr/>
          <a:lstStyle/>
          <a:p>
            <a:fld id="{BE4387FB-3930-4D6D-880E-E1BBDE3C81C1}" type="slidenum">
              <a:rPr lang="en-US" smtClean="0"/>
              <a:t>28</a:t>
            </a:fld>
            <a:endParaRPr lang="en-US"/>
          </a:p>
        </p:txBody>
      </p:sp>
      <p:sp>
        <p:nvSpPr>
          <p:cNvPr id="8" name="Title 1"/>
          <p:cNvSpPr txBox="1">
            <a:spLocks/>
          </p:cNvSpPr>
          <p:nvPr/>
        </p:nvSpPr>
        <p:spPr>
          <a:xfrm>
            <a:off x="0" y="0"/>
            <a:ext cx="9220199" cy="547192"/>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smtClean="0"/>
              <a:t>Total Fatigue Life: Crack Initiation and Crack Propagation  Analysis… Whole Life</a:t>
            </a:r>
          </a:p>
          <a:p>
            <a:pPr algn="l"/>
            <a:r>
              <a:rPr lang="en-US" sz="2000" b="1" dirty="0" smtClean="0"/>
              <a:t>Evaluate Residual Stress Distributions Obtained by Two Different Methods</a:t>
            </a:r>
            <a:endParaRPr lang="en-US" sz="2000" b="1" dirty="0"/>
          </a:p>
        </p:txBody>
      </p:sp>
      <p:pic>
        <p:nvPicPr>
          <p:cNvPr id="2" name="Snagit_PPTD2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2605766"/>
            <a:ext cx="4262937" cy="2975356"/>
          </a:xfrm>
          <a:prstGeom prst="rect">
            <a:avLst/>
          </a:prstGeom>
        </p:spPr>
      </p:pic>
      <p:pic>
        <p:nvPicPr>
          <p:cNvPr id="3" name="Snagit_PPT2B6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757270"/>
            <a:ext cx="9144000" cy="1420813"/>
          </a:xfrm>
          <a:prstGeom prst="rect">
            <a:avLst/>
          </a:prstGeom>
        </p:spPr>
      </p:pic>
      <p:pic>
        <p:nvPicPr>
          <p:cNvPr id="9" name="Snagit_PPT62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922" y="2605766"/>
            <a:ext cx="4457143" cy="3047619"/>
          </a:xfrm>
          <a:prstGeom prst="rect">
            <a:avLst/>
          </a:prstGeom>
        </p:spPr>
      </p:pic>
      <p:sp>
        <p:nvSpPr>
          <p:cNvPr id="10" name="TextBox 9"/>
          <p:cNvSpPr txBox="1"/>
          <p:nvPr/>
        </p:nvSpPr>
        <p:spPr>
          <a:xfrm>
            <a:off x="457200" y="5791200"/>
            <a:ext cx="7696200" cy="369332"/>
          </a:xfrm>
          <a:prstGeom prst="rect">
            <a:avLst/>
          </a:prstGeom>
          <a:noFill/>
        </p:spPr>
        <p:txBody>
          <a:bodyPr wrap="square" rtlCol="0">
            <a:spAutoFit/>
          </a:bodyPr>
          <a:lstStyle/>
          <a:p>
            <a:r>
              <a:rPr lang="en-US" dirty="0" smtClean="0"/>
              <a:t>NIST residual stress distribution </a:t>
            </a:r>
            <a:r>
              <a:rPr lang="en-US" i="1" dirty="0" smtClean="0"/>
              <a:t>may</a:t>
            </a:r>
            <a:r>
              <a:rPr lang="en-US" dirty="0" smtClean="0"/>
              <a:t> give </a:t>
            </a:r>
            <a:r>
              <a:rPr lang="en-US" i="1" dirty="0" smtClean="0"/>
              <a:t>slightly</a:t>
            </a:r>
            <a:r>
              <a:rPr lang="en-US" dirty="0" smtClean="0"/>
              <a:t> better correlation to test data</a:t>
            </a:r>
            <a:endParaRPr lang="en-US" dirty="0"/>
          </a:p>
        </p:txBody>
      </p:sp>
    </p:spTree>
    <p:extLst>
      <p:ext uri="{BB962C8B-B14F-4D97-AF65-F5344CB8AC3E}">
        <p14:creationId xmlns:p14="http://schemas.microsoft.com/office/powerpoint/2010/main" val="14948967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4000" cy="266700"/>
          </a:xfrm>
          <a:solidFill>
            <a:schemeClr val="bg1">
              <a:lumMod val="95000"/>
            </a:schemeClr>
          </a:solidFill>
        </p:spPr>
        <p:txBody>
          <a:bodyPr>
            <a:noAutofit/>
          </a:bodyPr>
          <a:lstStyle/>
          <a:p>
            <a:pPr algn="l"/>
            <a:r>
              <a:rPr lang="en-US" sz="2000" b="1" dirty="0" smtClean="0"/>
              <a:t>Total Fatigue Life: Crack Initiation and Crack Propagation</a:t>
            </a:r>
            <a:endParaRPr lang="en-US" sz="2000" b="1" dirty="0"/>
          </a:p>
        </p:txBody>
      </p:sp>
      <p:sp>
        <p:nvSpPr>
          <p:cNvPr id="4" name="Date Placeholder 3"/>
          <p:cNvSpPr>
            <a:spLocks noGrp="1"/>
          </p:cNvSpPr>
          <p:nvPr>
            <p:ph type="dt" sz="half" idx="10"/>
          </p:nvPr>
        </p:nvSpPr>
        <p:spPr/>
        <p:txBody>
          <a:bodyPr/>
          <a:lstStyle/>
          <a:p>
            <a:r>
              <a:rPr lang="en-US" dirty="0"/>
              <a:t>October 11, </a:t>
            </a:r>
            <a:r>
              <a:rPr lang="en-US" dirty="0" smtClean="0"/>
              <a:t>2017</a:t>
            </a:r>
            <a:endParaRPr lang="en-US" dirty="0"/>
          </a:p>
        </p:txBody>
      </p:sp>
      <p:sp>
        <p:nvSpPr>
          <p:cNvPr id="5" name="Footer Placeholder 4"/>
          <p:cNvSpPr>
            <a:spLocks noGrp="1"/>
          </p:cNvSpPr>
          <p:nvPr>
            <p:ph type="ftr" sz="quarter" idx="11"/>
          </p:nvPr>
        </p:nvSpPr>
        <p:spPr/>
        <p:txBody>
          <a:bodyPr/>
          <a:lstStyle/>
          <a:p>
            <a:r>
              <a:rPr lang="en-US" dirty="0" smtClean="0"/>
              <a:t>SAE FD&amp;E</a:t>
            </a:r>
            <a:endParaRPr lang="en-US" dirty="0"/>
          </a:p>
        </p:txBody>
      </p:sp>
      <p:sp>
        <p:nvSpPr>
          <p:cNvPr id="6" name="Slide Number Placeholder 5"/>
          <p:cNvSpPr>
            <a:spLocks noGrp="1"/>
          </p:cNvSpPr>
          <p:nvPr>
            <p:ph type="sldNum" sz="quarter" idx="12"/>
          </p:nvPr>
        </p:nvSpPr>
        <p:spPr/>
        <p:txBody>
          <a:bodyPr/>
          <a:lstStyle/>
          <a:p>
            <a:fld id="{BE4387FB-3930-4D6D-880E-E1BBDE3C81C1}" type="slidenum">
              <a:rPr lang="en-US" smtClean="0"/>
              <a:t>2</a:t>
            </a:fld>
            <a:endParaRPr lang="en-US" dirty="0"/>
          </a:p>
        </p:txBody>
      </p:sp>
      <p:grpSp>
        <p:nvGrpSpPr>
          <p:cNvPr id="7" name="Group 6"/>
          <p:cNvGrpSpPr/>
          <p:nvPr/>
        </p:nvGrpSpPr>
        <p:grpSpPr>
          <a:xfrm>
            <a:off x="170442" y="1030479"/>
            <a:ext cx="4020557" cy="3597362"/>
            <a:chOff x="179787" y="746311"/>
            <a:chExt cx="3079461" cy="2646283"/>
          </a:xfrm>
        </p:grpSpPr>
        <p:grpSp>
          <p:nvGrpSpPr>
            <p:cNvPr id="8" name="Group 16"/>
            <p:cNvGrpSpPr/>
            <p:nvPr/>
          </p:nvGrpSpPr>
          <p:grpSpPr>
            <a:xfrm>
              <a:off x="274942" y="1023311"/>
              <a:ext cx="2863274" cy="2094749"/>
              <a:chOff x="1567544" y="2035629"/>
              <a:chExt cx="4900742" cy="3170056"/>
            </a:xfrm>
          </p:grpSpPr>
          <p:sp>
            <p:nvSpPr>
              <p:cNvPr id="11" name="TextBox 10"/>
              <p:cNvSpPr txBox="1"/>
              <p:nvPr/>
            </p:nvSpPr>
            <p:spPr>
              <a:xfrm>
                <a:off x="1567544" y="2035629"/>
                <a:ext cx="1569145" cy="308365"/>
              </a:xfrm>
              <a:prstGeom prst="rect">
                <a:avLst/>
              </a:prstGeom>
              <a:solidFill>
                <a:srgbClr val="92D05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dirty="0" smtClean="0">
                    <a:solidFill>
                      <a:schemeClr val="tx1"/>
                    </a:solidFill>
                  </a:rPr>
                  <a:t>Geometry?</a:t>
                </a:r>
                <a:endParaRPr lang="en-US" sz="1200" b="1" dirty="0">
                  <a:solidFill>
                    <a:schemeClr val="tx1"/>
                  </a:solidFill>
                </a:endParaRPr>
              </a:p>
            </p:txBody>
          </p:sp>
          <p:sp>
            <p:nvSpPr>
              <p:cNvPr id="12" name="TextBox 11"/>
              <p:cNvSpPr txBox="1"/>
              <p:nvPr/>
            </p:nvSpPr>
            <p:spPr>
              <a:xfrm>
                <a:off x="3267191" y="2065987"/>
                <a:ext cx="1436914" cy="308365"/>
              </a:xfrm>
              <a:prstGeom prst="rect">
                <a:avLst/>
              </a:prstGeom>
              <a:solidFill>
                <a:srgbClr val="FFC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dirty="0" smtClean="0">
                    <a:solidFill>
                      <a:schemeClr val="tx1"/>
                    </a:solidFill>
                  </a:rPr>
                  <a:t>Loading ???</a:t>
                </a:r>
                <a:endParaRPr lang="en-US" sz="1200" b="1" dirty="0">
                  <a:solidFill>
                    <a:schemeClr val="tx1"/>
                  </a:solidFill>
                </a:endParaRPr>
              </a:p>
            </p:txBody>
          </p:sp>
          <p:sp>
            <p:nvSpPr>
              <p:cNvPr id="13" name="TextBox 12"/>
              <p:cNvSpPr txBox="1"/>
              <p:nvPr/>
            </p:nvSpPr>
            <p:spPr>
              <a:xfrm>
                <a:off x="4831295" y="2035629"/>
                <a:ext cx="1636991" cy="308365"/>
              </a:xfrm>
              <a:prstGeom prst="rect">
                <a:avLst/>
              </a:prstGeom>
              <a:solidFill>
                <a:srgbClr val="FFC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dirty="0" smtClean="0">
                    <a:solidFill>
                      <a:schemeClr val="tx1"/>
                    </a:solidFill>
                  </a:rPr>
                  <a:t>Mat’l Prop??</a:t>
                </a:r>
                <a:endParaRPr lang="en-US" sz="1200" b="1" dirty="0">
                  <a:solidFill>
                    <a:schemeClr val="tx1"/>
                  </a:solidFill>
                </a:endParaRPr>
              </a:p>
            </p:txBody>
          </p:sp>
          <p:sp>
            <p:nvSpPr>
              <p:cNvPr id="14" name="TextBox 13"/>
              <p:cNvSpPr txBox="1"/>
              <p:nvPr/>
            </p:nvSpPr>
            <p:spPr>
              <a:xfrm>
                <a:off x="3004458" y="2830285"/>
                <a:ext cx="1926772" cy="604510"/>
              </a:xfrm>
              <a:prstGeom prst="rect">
                <a:avLst/>
              </a:prstGeom>
              <a:solidFill>
                <a:srgbClr val="00B05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smtClean="0"/>
                  <a:t>Stress/Strain Analysis</a:t>
                </a:r>
                <a:endParaRPr lang="en-US" sz="1200" dirty="0"/>
              </a:p>
            </p:txBody>
          </p:sp>
          <p:sp>
            <p:nvSpPr>
              <p:cNvPr id="15" name="TextBox 14"/>
              <p:cNvSpPr txBox="1"/>
              <p:nvPr/>
            </p:nvSpPr>
            <p:spPr>
              <a:xfrm>
                <a:off x="3252067" y="3777343"/>
                <a:ext cx="1436914" cy="513942"/>
              </a:xfrm>
              <a:prstGeom prst="rect">
                <a:avLst/>
              </a:prstGeom>
              <a:solidFill>
                <a:srgbClr val="00B05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smtClean="0"/>
                  <a:t>Fatigue Damage</a:t>
                </a:r>
                <a:endParaRPr lang="en-US" sz="1200" dirty="0"/>
              </a:p>
            </p:txBody>
          </p:sp>
          <p:sp>
            <p:nvSpPr>
              <p:cNvPr id="16" name="TextBox 15"/>
              <p:cNvSpPr txBox="1"/>
              <p:nvPr/>
            </p:nvSpPr>
            <p:spPr>
              <a:xfrm>
                <a:off x="3252065" y="4691743"/>
                <a:ext cx="1436914" cy="513942"/>
              </a:xfrm>
              <a:prstGeom prst="rect">
                <a:avLst/>
              </a:prstGeom>
              <a:solidFill>
                <a:srgbClr val="00B05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u="sng" dirty="0" smtClean="0">
                    <a:solidFill>
                      <a:srgbClr val="FFFF00"/>
                    </a:solidFill>
                  </a:rPr>
                  <a:t>Unknown Fatigue Life</a:t>
                </a:r>
                <a:endParaRPr lang="en-US" sz="1200" b="1" u="sng" dirty="0">
                  <a:solidFill>
                    <a:srgbClr val="FFFF00"/>
                  </a:solidFill>
                </a:endParaRPr>
              </a:p>
            </p:txBody>
          </p:sp>
          <p:cxnSp>
            <p:nvCxnSpPr>
              <p:cNvPr id="17" name="Shape 23"/>
              <p:cNvCxnSpPr>
                <a:stCxn id="11" idx="2"/>
                <a:endCxn id="14" idx="1"/>
              </p:cNvCxnSpPr>
              <p:nvPr/>
            </p:nvCxnSpPr>
            <p:spPr>
              <a:xfrm rot="16200000" flipH="1">
                <a:off x="2284014" y="2412097"/>
                <a:ext cx="788547" cy="652341"/>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hape 24"/>
              <p:cNvCxnSpPr>
                <a:stCxn id="13" idx="2"/>
                <a:endCxn id="14" idx="3"/>
              </p:cNvCxnSpPr>
              <p:nvPr/>
            </p:nvCxnSpPr>
            <p:spPr>
              <a:xfrm rot="5400000">
                <a:off x="4896238" y="2378987"/>
                <a:ext cx="788546" cy="718560"/>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hape 25"/>
              <p:cNvCxnSpPr>
                <a:stCxn id="13" idx="2"/>
                <a:endCxn id="15" idx="3"/>
              </p:cNvCxnSpPr>
              <p:nvPr/>
            </p:nvCxnSpPr>
            <p:spPr>
              <a:xfrm rot="5400000">
                <a:off x="4324227" y="2708750"/>
                <a:ext cx="1690321" cy="960809"/>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2" idx="2"/>
                <a:endCxn id="14" idx="0"/>
              </p:cNvCxnSpPr>
              <p:nvPr/>
            </p:nvCxnSpPr>
            <p:spPr>
              <a:xfrm flipH="1">
                <a:off x="3967844" y="2414144"/>
                <a:ext cx="17804" cy="41614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4" idx="2"/>
                <a:endCxn id="15" idx="0"/>
              </p:cNvCxnSpPr>
              <p:nvPr/>
            </p:nvCxnSpPr>
            <p:spPr>
              <a:xfrm>
                <a:off x="3967844" y="3434795"/>
                <a:ext cx="2681" cy="34254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5" idx="2"/>
                <a:endCxn id="16" idx="0"/>
              </p:cNvCxnSpPr>
              <p:nvPr/>
            </p:nvCxnSpPr>
            <p:spPr>
              <a:xfrm flipH="1">
                <a:off x="3970523" y="4291285"/>
                <a:ext cx="3" cy="40045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937402" y="746311"/>
              <a:ext cx="1913300" cy="203765"/>
            </a:xfrm>
            <a:prstGeom prst="rect">
              <a:avLst/>
            </a:prstGeom>
            <a:noFill/>
          </p:spPr>
          <p:txBody>
            <a:bodyPr wrap="square" rtlCol="0">
              <a:spAutoFit/>
            </a:bodyPr>
            <a:lstStyle/>
            <a:p>
              <a:r>
                <a:rPr lang="en-US" sz="1200" b="1" dirty="0" smtClean="0">
                  <a:solidFill>
                    <a:srgbClr val="00B050"/>
                  </a:solidFill>
                </a:rPr>
                <a:t>1) Real World Engineering Problems</a:t>
              </a:r>
              <a:endParaRPr lang="en-US" sz="1200" b="1" dirty="0">
                <a:solidFill>
                  <a:srgbClr val="00B050"/>
                </a:solidFill>
              </a:endParaRPr>
            </a:p>
          </p:txBody>
        </p:sp>
        <p:sp>
          <p:nvSpPr>
            <p:cNvPr id="10" name="Rectangle 9"/>
            <p:cNvSpPr/>
            <p:nvPr/>
          </p:nvSpPr>
          <p:spPr bwMode="auto">
            <a:xfrm>
              <a:off x="179787" y="746311"/>
              <a:ext cx="3079461" cy="2646283"/>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grpSp>
      <p:grpSp>
        <p:nvGrpSpPr>
          <p:cNvPr id="23" name="Group 22"/>
          <p:cNvGrpSpPr/>
          <p:nvPr/>
        </p:nvGrpSpPr>
        <p:grpSpPr>
          <a:xfrm>
            <a:off x="4648200" y="945871"/>
            <a:ext cx="3761829" cy="3681970"/>
            <a:chOff x="179787" y="746311"/>
            <a:chExt cx="3079461" cy="2646283"/>
          </a:xfrm>
        </p:grpSpPr>
        <p:grpSp>
          <p:nvGrpSpPr>
            <p:cNvPr id="24" name="Group 16"/>
            <p:cNvGrpSpPr/>
            <p:nvPr/>
          </p:nvGrpSpPr>
          <p:grpSpPr>
            <a:xfrm>
              <a:off x="274942" y="1023309"/>
              <a:ext cx="2863274" cy="2352389"/>
              <a:chOff x="1567544" y="2035627"/>
              <a:chExt cx="4900742" cy="3559953"/>
            </a:xfrm>
          </p:grpSpPr>
          <p:sp>
            <p:nvSpPr>
              <p:cNvPr id="27" name="TextBox 26"/>
              <p:cNvSpPr txBox="1"/>
              <p:nvPr/>
            </p:nvSpPr>
            <p:spPr>
              <a:xfrm>
                <a:off x="1567544" y="2035629"/>
                <a:ext cx="1569145" cy="301279"/>
              </a:xfrm>
              <a:prstGeom prst="rect">
                <a:avLst/>
              </a:prstGeom>
              <a:solidFill>
                <a:srgbClr val="00B05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smtClean="0"/>
                  <a:t>Geometry!</a:t>
                </a:r>
                <a:endParaRPr lang="en-US" sz="1200" dirty="0"/>
              </a:p>
            </p:txBody>
          </p:sp>
          <p:sp>
            <p:nvSpPr>
              <p:cNvPr id="28" name="TextBox 27"/>
              <p:cNvSpPr txBox="1"/>
              <p:nvPr/>
            </p:nvSpPr>
            <p:spPr>
              <a:xfrm>
                <a:off x="3249387" y="2035627"/>
                <a:ext cx="1436915" cy="301279"/>
              </a:xfrm>
              <a:prstGeom prst="rect">
                <a:avLst/>
              </a:prstGeom>
              <a:solidFill>
                <a:srgbClr val="00B05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smtClean="0"/>
                  <a:t>Loading!</a:t>
                </a:r>
                <a:endParaRPr lang="en-US" sz="1200" dirty="0"/>
              </a:p>
            </p:txBody>
          </p:sp>
          <p:sp>
            <p:nvSpPr>
              <p:cNvPr id="29" name="TextBox 28"/>
              <p:cNvSpPr txBox="1"/>
              <p:nvPr/>
            </p:nvSpPr>
            <p:spPr>
              <a:xfrm>
                <a:off x="4831295" y="2035629"/>
                <a:ext cx="1636991" cy="301279"/>
              </a:xfrm>
              <a:prstGeom prst="rect">
                <a:avLst/>
              </a:prstGeom>
              <a:solidFill>
                <a:srgbClr val="00B05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smtClean="0"/>
                  <a:t>Mat’l Prop!</a:t>
                </a:r>
                <a:endParaRPr lang="en-US" sz="1200" dirty="0"/>
              </a:p>
            </p:txBody>
          </p:sp>
          <p:sp>
            <p:nvSpPr>
              <p:cNvPr id="30" name="TextBox 29"/>
              <p:cNvSpPr txBox="1"/>
              <p:nvPr/>
            </p:nvSpPr>
            <p:spPr>
              <a:xfrm>
                <a:off x="3004459" y="2830285"/>
                <a:ext cx="1926772" cy="502132"/>
              </a:xfrm>
              <a:prstGeom prst="rect">
                <a:avLst/>
              </a:prstGeom>
              <a:solidFill>
                <a:srgbClr val="00B05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dirty="0" smtClean="0">
                    <a:solidFill>
                      <a:schemeClr val="tx1"/>
                    </a:solidFill>
                  </a:rPr>
                  <a:t>Stress/Strain Analysis </a:t>
                </a:r>
                <a:endParaRPr lang="en-US" sz="1200" b="1" dirty="0">
                  <a:solidFill>
                    <a:schemeClr val="tx1"/>
                  </a:solidFill>
                </a:endParaRPr>
              </a:p>
            </p:txBody>
          </p:sp>
          <p:sp>
            <p:nvSpPr>
              <p:cNvPr id="31" name="TextBox 30"/>
              <p:cNvSpPr txBox="1"/>
              <p:nvPr/>
            </p:nvSpPr>
            <p:spPr>
              <a:xfrm>
                <a:off x="3252067" y="3777343"/>
                <a:ext cx="1436915" cy="502132"/>
              </a:xfrm>
              <a:prstGeom prst="rect">
                <a:avLst/>
              </a:prstGeom>
              <a:solidFill>
                <a:srgbClr val="FFFF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dirty="0" smtClean="0">
                    <a:solidFill>
                      <a:srgbClr val="FF0000"/>
                    </a:solidFill>
                  </a:rPr>
                  <a:t>Fatigue Damage??</a:t>
                </a:r>
                <a:endParaRPr lang="en-US" sz="1200" b="1" dirty="0">
                  <a:solidFill>
                    <a:srgbClr val="FF0000"/>
                  </a:solidFill>
                </a:endParaRPr>
              </a:p>
            </p:txBody>
          </p:sp>
          <p:sp>
            <p:nvSpPr>
              <p:cNvPr id="32" name="TextBox 31"/>
              <p:cNvSpPr txBox="1"/>
              <p:nvPr/>
            </p:nvSpPr>
            <p:spPr>
              <a:xfrm>
                <a:off x="3262832" y="4691742"/>
                <a:ext cx="1436915" cy="903838"/>
              </a:xfrm>
              <a:prstGeom prst="rect">
                <a:avLst/>
              </a:prstGeom>
              <a:solidFill>
                <a:srgbClr val="00B05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b="1" u="sng" dirty="0" smtClean="0">
                    <a:solidFill>
                      <a:srgbClr val="FFFF00"/>
                    </a:solidFill>
                  </a:rPr>
                  <a:t>Known Fatigue Life From Fatigue Tests</a:t>
                </a:r>
                <a:endParaRPr lang="en-US" sz="1200" b="1" u="sng" dirty="0">
                  <a:solidFill>
                    <a:srgbClr val="FFFF00"/>
                  </a:solidFill>
                </a:endParaRPr>
              </a:p>
            </p:txBody>
          </p:sp>
          <p:cxnSp>
            <p:nvCxnSpPr>
              <p:cNvPr id="33" name="Shape 23"/>
              <p:cNvCxnSpPr>
                <a:stCxn id="27" idx="2"/>
                <a:endCxn id="30" idx="1"/>
              </p:cNvCxnSpPr>
              <p:nvPr/>
            </p:nvCxnSpPr>
            <p:spPr>
              <a:xfrm rot="16200000" flipH="1">
                <a:off x="2306065" y="2382958"/>
                <a:ext cx="744443" cy="652342"/>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hape 24"/>
              <p:cNvCxnSpPr>
                <a:stCxn id="29" idx="2"/>
                <a:endCxn id="30" idx="3"/>
              </p:cNvCxnSpPr>
              <p:nvPr/>
            </p:nvCxnSpPr>
            <p:spPr>
              <a:xfrm rot="5400000">
                <a:off x="4918289" y="2349850"/>
                <a:ext cx="744443" cy="718560"/>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hape 25"/>
              <p:cNvCxnSpPr>
                <a:stCxn id="29" idx="2"/>
                <a:endCxn id="31" idx="3"/>
              </p:cNvCxnSpPr>
              <p:nvPr/>
            </p:nvCxnSpPr>
            <p:spPr>
              <a:xfrm rot="5400000">
                <a:off x="4323636" y="2702255"/>
                <a:ext cx="1691501" cy="960809"/>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8" idx="2"/>
                <a:endCxn id="30" idx="0"/>
              </p:cNvCxnSpPr>
              <p:nvPr/>
            </p:nvCxnSpPr>
            <p:spPr>
              <a:xfrm>
                <a:off x="3967845" y="2336906"/>
                <a:ext cx="0" cy="49337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0" idx="2"/>
                <a:endCxn id="31" idx="0"/>
              </p:cNvCxnSpPr>
              <p:nvPr/>
            </p:nvCxnSpPr>
            <p:spPr>
              <a:xfrm>
                <a:off x="3967845" y="3332417"/>
                <a:ext cx="2680" cy="44492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1" idx="2"/>
                <a:endCxn id="32" idx="0"/>
              </p:cNvCxnSpPr>
              <p:nvPr/>
            </p:nvCxnSpPr>
            <p:spPr>
              <a:xfrm>
                <a:off x="3970525" y="4279475"/>
                <a:ext cx="10765" cy="41226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554054" y="746311"/>
              <a:ext cx="2418074" cy="199083"/>
            </a:xfrm>
            <a:prstGeom prst="rect">
              <a:avLst/>
            </a:prstGeom>
            <a:noFill/>
          </p:spPr>
          <p:txBody>
            <a:bodyPr wrap="square" rtlCol="0">
              <a:spAutoFit/>
            </a:bodyPr>
            <a:lstStyle/>
            <a:p>
              <a:r>
                <a:rPr lang="en-US" sz="1200" b="1" dirty="0" smtClean="0">
                  <a:solidFill>
                    <a:srgbClr val="00B050"/>
                  </a:solidFill>
                </a:rPr>
                <a:t>2) SAE FD&amp;E “T-Bar” Test/Analysis Effort</a:t>
              </a:r>
              <a:endParaRPr lang="en-US" sz="1200" b="1" dirty="0">
                <a:solidFill>
                  <a:srgbClr val="00B050"/>
                </a:solidFill>
              </a:endParaRPr>
            </a:p>
          </p:txBody>
        </p:sp>
        <p:sp>
          <p:nvSpPr>
            <p:cNvPr id="26" name="Rectangle 25"/>
            <p:cNvSpPr/>
            <p:nvPr/>
          </p:nvSpPr>
          <p:spPr bwMode="auto">
            <a:xfrm>
              <a:off x="179787" y="746311"/>
              <a:ext cx="3079461" cy="2646283"/>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grpSp>
      <p:sp>
        <p:nvSpPr>
          <p:cNvPr id="43" name="TextBox 42"/>
          <p:cNvSpPr txBox="1"/>
          <p:nvPr/>
        </p:nvSpPr>
        <p:spPr>
          <a:xfrm>
            <a:off x="5380970" y="4833127"/>
            <a:ext cx="2525917" cy="261610"/>
          </a:xfrm>
          <a:prstGeom prst="rect">
            <a:avLst/>
          </a:prstGeom>
          <a:solidFill>
            <a:srgbClr val="00B050"/>
          </a:solidFill>
          <a:ln w="25400">
            <a:solidFill>
              <a:schemeClr val="tx1"/>
            </a:solidFill>
          </a:ln>
        </p:spPr>
        <p:txBody>
          <a:bodyPr wrap="square" rtlCol="0">
            <a:spAutoFit/>
          </a:bodyPr>
          <a:lstStyle/>
          <a:p>
            <a:r>
              <a:rPr lang="en-US" sz="1100" b="1" dirty="0" smtClean="0"/>
              <a:t>High Confidence Inputs/Analysis!(!)</a:t>
            </a:r>
            <a:endParaRPr lang="en-US" sz="1100" b="1" dirty="0"/>
          </a:p>
        </p:txBody>
      </p:sp>
      <p:sp>
        <p:nvSpPr>
          <p:cNvPr id="44" name="TextBox 43"/>
          <p:cNvSpPr txBox="1"/>
          <p:nvPr/>
        </p:nvSpPr>
        <p:spPr>
          <a:xfrm>
            <a:off x="5273187" y="4599801"/>
            <a:ext cx="802741" cy="276999"/>
          </a:xfrm>
          <a:prstGeom prst="rect">
            <a:avLst/>
          </a:prstGeom>
          <a:noFill/>
        </p:spPr>
        <p:txBody>
          <a:bodyPr wrap="square" rtlCol="0">
            <a:spAutoFit/>
          </a:bodyPr>
          <a:lstStyle/>
          <a:p>
            <a:r>
              <a:rPr lang="en-US" sz="1200" b="1" dirty="0" smtClean="0"/>
              <a:t>Legend</a:t>
            </a:r>
            <a:endParaRPr lang="en-US" sz="1200" b="1" dirty="0"/>
          </a:p>
        </p:txBody>
      </p:sp>
      <p:sp>
        <p:nvSpPr>
          <p:cNvPr id="45" name="TextBox 44"/>
          <p:cNvSpPr txBox="1"/>
          <p:nvPr/>
        </p:nvSpPr>
        <p:spPr>
          <a:xfrm>
            <a:off x="5359497" y="5216228"/>
            <a:ext cx="1833328" cy="261610"/>
          </a:xfrm>
          <a:prstGeom prst="rect">
            <a:avLst/>
          </a:prstGeom>
          <a:solidFill>
            <a:srgbClr val="FFFF00"/>
          </a:solidFill>
          <a:ln w="25400">
            <a:solidFill>
              <a:srgbClr val="FF0000"/>
            </a:solidFill>
          </a:ln>
        </p:spPr>
        <p:txBody>
          <a:bodyPr wrap="square" rtlCol="0">
            <a:spAutoFit/>
          </a:bodyPr>
          <a:lstStyle/>
          <a:p>
            <a:r>
              <a:rPr lang="en-US" sz="1100" b="1" dirty="0" smtClean="0">
                <a:solidFill>
                  <a:srgbClr val="FF0000"/>
                </a:solidFill>
              </a:rPr>
              <a:t>Define Improved Practice??</a:t>
            </a:r>
            <a:endParaRPr lang="en-US" sz="1100" b="1" dirty="0">
              <a:solidFill>
                <a:srgbClr val="FF0000"/>
              </a:solidFill>
            </a:endParaRPr>
          </a:p>
        </p:txBody>
      </p:sp>
      <p:sp>
        <p:nvSpPr>
          <p:cNvPr id="3" name="TextBox 2"/>
          <p:cNvSpPr txBox="1"/>
          <p:nvPr/>
        </p:nvSpPr>
        <p:spPr>
          <a:xfrm>
            <a:off x="154082" y="5678903"/>
            <a:ext cx="8973558" cy="646331"/>
          </a:xfrm>
          <a:prstGeom prst="rect">
            <a:avLst/>
          </a:prstGeom>
          <a:noFill/>
        </p:spPr>
        <p:txBody>
          <a:bodyPr wrap="square" rtlCol="0">
            <a:spAutoFit/>
          </a:bodyPr>
          <a:lstStyle/>
          <a:p>
            <a:r>
              <a:rPr lang="en-US" b="1" dirty="0">
                <a:solidFill>
                  <a:srgbClr val="FF0000"/>
                </a:solidFill>
              </a:rPr>
              <a:t>This effort is </a:t>
            </a:r>
            <a:r>
              <a:rPr lang="en-US" b="1" dirty="0" smtClean="0">
                <a:solidFill>
                  <a:srgbClr val="FF0000"/>
                </a:solidFill>
              </a:rPr>
              <a:t>using “very well defined/controlled analysis inputs” to address an engineering </a:t>
            </a:r>
            <a:r>
              <a:rPr lang="en-US" b="1" dirty="0">
                <a:solidFill>
                  <a:srgbClr val="FF0000"/>
                </a:solidFill>
              </a:rPr>
              <a:t>problem to </a:t>
            </a:r>
            <a:r>
              <a:rPr lang="en-US" b="1" dirty="0" smtClean="0">
                <a:solidFill>
                  <a:srgbClr val="FF0000"/>
                </a:solidFill>
              </a:rPr>
              <a:t>validate (or not) a potential </a:t>
            </a:r>
            <a:r>
              <a:rPr lang="en-US" b="1" u="sng" dirty="0" smtClean="0">
                <a:solidFill>
                  <a:srgbClr val="FF0000"/>
                </a:solidFill>
              </a:rPr>
              <a:t>“Total Fatigue Life Prediction Improved Practice”</a:t>
            </a:r>
            <a:endParaRPr lang="en-US" u="sng" dirty="0">
              <a:solidFill>
                <a:srgbClr val="FF0000"/>
              </a:solidFill>
            </a:endParaRPr>
          </a:p>
        </p:txBody>
      </p:sp>
    </p:spTree>
    <p:extLst>
      <p:ext uri="{BB962C8B-B14F-4D97-AF65-F5344CB8AC3E}">
        <p14:creationId xmlns:p14="http://schemas.microsoft.com/office/powerpoint/2010/main" val="33585633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819400"/>
            <a:ext cx="2590800" cy="762000"/>
          </a:xfrm>
        </p:spPr>
        <p:txBody>
          <a:bodyPr>
            <a:normAutofit/>
          </a:bodyPr>
          <a:lstStyle/>
          <a:p>
            <a:pPr marL="0" indent="0">
              <a:buNone/>
            </a:pPr>
            <a:r>
              <a:rPr lang="en-US" sz="4000" dirty="0" smtClean="0"/>
              <a:t>Questions?</a:t>
            </a:r>
            <a:endParaRPr lang="en-US" sz="4000" dirty="0"/>
          </a:p>
        </p:txBody>
      </p:sp>
      <p:sp>
        <p:nvSpPr>
          <p:cNvPr id="4" name="Date Placeholder 3"/>
          <p:cNvSpPr>
            <a:spLocks noGrp="1"/>
          </p:cNvSpPr>
          <p:nvPr>
            <p:ph type="dt" sz="half" idx="10"/>
          </p:nvPr>
        </p:nvSpPr>
        <p:spPr/>
        <p:txBody>
          <a:bodyPr/>
          <a:lstStyle/>
          <a:p>
            <a:r>
              <a:rPr lang="en-US" dirty="0" smtClean="0"/>
              <a:t>October 11, 2017</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dirty="0"/>
          </a:p>
        </p:txBody>
      </p:sp>
      <p:sp>
        <p:nvSpPr>
          <p:cNvPr id="6" name="Slide Number Placeholder 5"/>
          <p:cNvSpPr>
            <a:spLocks noGrp="1"/>
          </p:cNvSpPr>
          <p:nvPr>
            <p:ph type="sldNum" sz="quarter" idx="12"/>
          </p:nvPr>
        </p:nvSpPr>
        <p:spPr/>
        <p:txBody>
          <a:bodyPr/>
          <a:lstStyle/>
          <a:p>
            <a:fld id="{366AF26D-3603-43C5-9B07-9313C5F3052C}" type="slidenum">
              <a:rPr lang="en-US" smtClean="0"/>
              <a:t>29</a:t>
            </a:fld>
            <a:endParaRPr lang="en-US"/>
          </a:p>
        </p:txBody>
      </p:sp>
      <p:sp>
        <p:nvSpPr>
          <p:cNvPr id="7" name="Title 1"/>
          <p:cNvSpPr>
            <a:spLocks noGrp="1"/>
          </p:cNvSpPr>
          <p:nvPr>
            <p:ph type="title"/>
          </p:nvPr>
        </p:nvSpPr>
        <p:spPr>
          <a:xfrm>
            <a:off x="1" y="0"/>
            <a:ext cx="9144000" cy="266700"/>
          </a:xfrm>
          <a:solidFill>
            <a:schemeClr val="bg1">
              <a:lumMod val="95000"/>
            </a:schemeClr>
          </a:solidFill>
        </p:spPr>
        <p:txBody>
          <a:bodyPr>
            <a:noAutofit/>
          </a:bodyPr>
          <a:lstStyle/>
          <a:p>
            <a:pPr algn="l"/>
            <a:r>
              <a:rPr lang="en-US" sz="2000" b="1" dirty="0" smtClean="0"/>
              <a:t>Total Fatigue Life: Crack Initiation and Crack Propagation</a:t>
            </a:r>
            <a:endParaRPr lang="en-US" sz="2000" b="1" dirty="0"/>
          </a:p>
        </p:txBody>
      </p:sp>
    </p:spTree>
    <p:extLst>
      <p:ext uri="{BB962C8B-B14F-4D97-AF65-F5344CB8AC3E}">
        <p14:creationId xmlns:p14="http://schemas.microsoft.com/office/powerpoint/2010/main" val="32270816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752600"/>
            <a:ext cx="7391400" cy="4157663"/>
          </a:xfrm>
          <a:prstGeom prst="rect">
            <a:avLst/>
          </a:prstGeom>
        </p:spPr>
      </p:pic>
      <p:sp>
        <p:nvSpPr>
          <p:cNvPr id="4" name="Date Placeholder 3"/>
          <p:cNvSpPr>
            <a:spLocks noGrp="1"/>
          </p:cNvSpPr>
          <p:nvPr>
            <p:ph type="dt" sz="half" idx="10"/>
          </p:nvPr>
        </p:nvSpPr>
        <p:spPr/>
        <p:txBody>
          <a:bodyPr/>
          <a:lstStyle/>
          <a:p>
            <a:r>
              <a:rPr lang="en-US" dirty="0" smtClean="0"/>
              <a:t>October 11, 2017</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dirty="0"/>
          </a:p>
        </p:txBody>
      </p:sp>
      <p:sp>
        <p:nvSpPr>
          <p:cNvPr id="6" name="Slide Number Placeholder 5"/>
          <p:cNvSpPr>
            <a:spLocks noGrp="1"/>
          </p:cNvSpPr>
          <p:nvPr>
            <p:ph type="sldNum" sz="quarter" idx="12"/>
          </p:nvPr>
        </p:nvSpPr>
        <p:spPr/>
        <p:txBody>
          <a:bodyPr/>
          <a:lstStyle/>
          <a:p>
            <a:fld id="{366AF26D-3603-43C5-9B07-9313C5F3052C}" type="slidenum">
              <a:rPr lang="en-US" smtClean="0"/>
              <a:t>30</a:t>
            </a:fld>
            <a:endParaRPr lang="en-US"/>
          </a:p>
        </p:txBody>
      </p:sp>
      <p:sp>
        <p:nvSpPr>
          <p:cNvPr id="7" name="Title 1"/>
          <p:cNvSpPr>
            <a:spLocks noGrp="1"/>
          </p:cNvSpPr>
          <p:nvPr>
            <p:ph type="title"/>
          </p:nvPr>
        </p:nvSpPr>
        <p:spPr>
          <a:xfrm>
            <a:off x="1" y="0"/>
            <a:ext cx="9144000" cy="266700"/>
          </a:xfrm>
          <a:solidFill>
            <a:schemeClr val="bg1">
              <a:lumMod val="95000"/>
            </a:schemeClr>
          </a:solidFill>
        </p:spPr>
        <p:txBody>
          <a:bodyPr>
            <a:noAutofit/>
          </a:bodyPr>
          <a:lstStyle/>
          <a:p>
            <a:pPr algn="l"/>
            <a:r>
              <a:rPr lang="en-US" sz="2000" b="1" dirty="0" smtClean="0"/>
              <a:t>Total Fatigue Life: Crack Initiation and Crack Propagation</a:t>
            </a:r>
            <a:endParaRPr lang="en-US" sz="2000" b="1" dirty="0"/>
          </a:p>
        </p:txBody>
      </p:sp>
      <p:pic>
        <p:nvPicPr>
          <p:cNvPr id="9" name="Picture 8"/>
          <p:cNvPicPr preferRelativeResize="0">
            <a:picLocks/>
          </p:cNvPicPr>
          <p:nvPr/>
        </p:nvPicPr>
        <p:blipFill>
          <a:blip r:embed="rId3"/>
          <a:stretch>
            <a:fillRect/>
          </a:stretch>
        </p:blipFill>
        <p:spPr>
          <a:xfrm>
            <a:off x="5295900" y="2438400"/>
            <a:ext cx="1943100" cy="1752600"/>
          </a:xfrm>
          <a:prstGeom prst="rect">
            <a:avLst/>
          </a:prstGeom>
        </p:spPr>
      </p:pic>
      <p:sp>
        <p:nvSpPr>
          <p:cNvPr id="14" name="TextBox 13"/>
          <p:cNvSpPr txBox="1"/>
          <p:nvPr/>
        </p:nvSpPr>
        <p:spPr>
          <a:xfrm>
            <a:off x="1219200" y="838200"/>
            <a:ext cx="6499195" cy="369332"/>
          </a:xfrm>
          <a:prstGeom prst="rect">
            <a:avLst/>
          </a:prstGeom>
          <a:noFill/>
        </p:spPr>
        <p:txBody>
          <a:bodyPr wrap="square" rtlCol="0">
            <a:spAutoFit/>
          </a:bodyPr>
          <a:lstStyle/>
          <a:p>
            <a:r>
              <a:rPr lang="en-US" dirty="0" smtClean="0"/>
              <a:t>“We don’t make mistakes, just happy little accidents.” – Bob Ross</a:t>
            </a:r>
          </a:p>
        </p:txBody>
      </p:sp>
    </p:spTree>
    <p:extLst>
      <p:ext uri="{BB962C8B-B14F-4D97-AF65-F5344CB8AC3E}">
        <p14:creationId xmlns:p14="http://schemas.microsoft.com/office/powerpoint/2010/main" val="23018974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October 11, 2017</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dirty="0"/>
          </a:p>
        </p:txBody>
      </p:sp>
      <p:sp>
        <p:nvSpPr>
          <p:cNvPr id="6" name="Slide Number Placeholder 5"/>
          <p:cNvSpPr>
            <a:spLocks noGrp="1"/>
          </p:cNvSpPr>
          <p:nvPr>
            <p:ph type="sldNum" sz="quarter" idx="12"/>
          </p:nvPr>
        </p:nvSpPr>
        <p:spPr/>
        <p:txBody>
          <a:bodyPr/>
          <a:lstStyle/>
          <a:p>
            <a:fld id="{366AF26D-3603-43C5-9B07-9313C5F3052C}" type="slidenum">
              <a:rPr lang="en-US" smtClean="0"/>
              <a:t>31</a:t>
            </a:fld>
            <a:endParaRPr lang="en-US"/>
          </a:p>
        </p:txBody>
      </p:sp>
      <p:sp>
        <p:nvSpPr>
          <p:cNvPr id="7" name="Title 1"/>
          <p:cNvSpPr>
            <a:spLocks noGrp="1"/>
          </p:cNvSpPr>
          <p:nvPr>
            <p:ph type="title"/>
          </p:nvPr>
        </p:nvSpPr>
        <p:spPr>
          <a:xfrm>
            <a:off x="1" y="0"/>
            <a:ext cx="9144000" cy="266700"/>
          </a:xfrm>
          <a:solidFill>
            <a:schemeClr val="bg1">
              <a:lumMod val="95000"/>
            </a:schemeClr>
          </a:solidFill>
        </p:spPr>
        <p:txBody>
          <a:bodyPr>
            <a:noAutofit/>
          </a:bodyPr>
          <a:lstStyle/>
          <a:p>
            <a:pPr algn="l"/>
            <a:r>
              <a:rPr lang="en-US" sz="2000" b="1" dirty="0" smtClean="0"/>
              <a:t>Total Fatigue Life: Crack Initiation and Crack Propagation</a:t>
            </a:r>
            <a:endParaRPr lang="en-US" sz="2000" b="1" dirty="0"/>
          </a:p>
        </p:txBody>
      </p:sp>
      <p:pic>
        <p:nvPicPr>
          <p:cNvPr id="9" name="Picture 8"/>
          <p:cNvPicPr>
            <a:picLocks noChangeAspect="1"/>
          </p:cNvPicPr>
          <p:nvPr/>
        </p:nvPicPr>
        <p:blipFill>
          <a:blip r:embed="rId2"/>
          <a:stretch>
            <a:fillRect/>
          </a:stretch>
        </p:blipFill>
        <p:spPr>
          <a:xfrm>
            <a:off x="2026583" y="1412178"/>
            <a:ext cx="5090833" cy="3951094"/>
          </a:xfrm>
          <a:prstGeom prst="rect">
            <a:avLst/>
          </a:prstGeom>
        </p:spPr>
      </p:pic>
      <p:sp>
        <p:nvSpPr>
          <p:cNvPr id="10" name="TextBox 9"/>
          <p:cNvSpPr txBox="1"/>
          <p:nvPr/>
        </p:nvSpPr>
        <p:spPr>
          <a:xfrm>
            <a:off x="1066800" y="5665246"/>
            <a:ext cx="1797983" cy="646331"/>
          </a:xfrm>
          <a:prstGeom prst="rect">
            <a:avLst/>
          </a:prstGeom>
          <a:noFill/>
        </p:spPr>
        <p:txBody>
          <a:bodyPr wrap="square" rtlCol="0">
            <a:spAutoFit/>
          </a:bodyPr>
          <a:lstStyle/>
          <a:p>
            <a:r>
              <a:rPr lang="en-US" dirty="0" smtClean="0"/>
              <a:t>Highest Tensile Residual Stress</a:t>
            </a:r>
            <a:endParaRPr lang="en-US" dirty="0"/>
          </a:p>
        </p:txBody>
      </p:sp>
      <p:sp>
        <p:nvSpPr>
          <p:cNvPr id="11" name="TextBox 10"/>
          <p:cNvSpPr txBox="1"/>
          <p:nvPr/>
        </p:nvSpPr>
        <p:spPr>
          <a:xfrm>
            <a:off x="5626223" y="5707477"/>
            <a:ext cx="2880192" cy="369332"/>
          </a:xfrm>
          <a:prstGeom prst="rect">
            <a:avLst/>
          </a:prstGeom>
          <a:noFill/>
        </p:spPr>
        <p:txBody>
          <a:bodyPr wrap="square" rtlCol="0">
            <a:spAutoFit/>
          </a:bodyPr>
          <a:lstStyle/>
          <a:p>
            <a:r>
              <a:rPr lang="en-US" dirty="0" smtClean="0"/>
              <a:t>Side Loaded in Compressive</a:t>
            </a:r>
          </a:p>
        </p:txBody>
      </p:sp>
      <p:sp>
        <p:nvSpPr>
          <p:cNvPr id="12" name="TextBox 11"/>
          <p:cNvSpPr txBox="1"/>
          <p:nvPr/>
        </p:nvSpPr>
        <p:spPr>
          <a:xfrm>
            <a:off x="228600" y="560142"/>
            <a:ext cx="3657600" cy="646331"/>
          </a:xfrm>
          <a:prstGeom prst="rect">
            <a:avLst/>
          </a:prstGeom>
          <a:noFill/>
        </p:spPr>
        <p:txBody>
          <a:bodyPr wrap="square" rtlCol="0">
            <a:spAutoFit/>
          </a:bodyPr>
          <a:lstStyle/>
          <a:p>
            <a:r>
              <a:rPr lang="en-US" dirty="0" smtClean="0"/>
              <a:t>Specimen Loading </a:t>
            </a:r>
          </a:p>
          <a:p>
            <a:r>
              <a:rPr lang="en-US" dirty="0" smtClean="0"/>
              <a:t>12.1kN, R=0.1 – 7.3 million cycles</a:t>
            </a:r>
            <a:endParaRPr lang="en-US" dirty="0"/>
          </a:p>
        </p:txBody>
      </p:sp>
      <p:sp>
        <p:nvSpPr>
          <p:cNvPr id="13" name="TextBox 12"/>
          <p:cNvSpPr txBox="1"/>
          <p:nvPr/>
        </p:nvSpPr>
        <p:spPr>
          <a:xfrm>
            <a:off x="5638800" y="698641"/>
            <a:ext cx="2255184" cy="369332"/>
          </a:xfrm>
          <a:prstGeom prst="rect">
            <a:avLst/>
          </a:prstGeom>
          <a:noFill/>
        </p:spPr>
        <p:txBody>
          <a:bodyPr wrap="square" rtlCol="0">
            <a:spAutoFit/>
          </a:bodyPr>
          <a:lstStyle/>
          <a:p>
            <a:r>
              <a:rPr lang="en-US" dirty="0" smtClean="0"/>
              <a:t>Side Loaded in Tensile</a:t>
            </a:r>
            <a:endParaRPr lang="en-US" dirty="0"/>
          </a:p>
        </p:txBody>
      </p:sp>
      <p:cxnSp>
        <p:nvCxnSpPr>
          <p:cNvPr id="15" name="Straight Arrow Connector 14"/>
          <p:cNvCxnSpPr>
            <a:stCxn id="11" idx="1"/>
          </p:cNvCxnSpPr>
          <p:nvPr/>
        </p:nvCxnSpPr>
        <p:spPr>
          <a:xfrm flipH="1" flipV="1">
            <a:off x="4571999" y="4114801"/>
            <a:ext cx="1054224" cy="1777342"/>
          </a:xfrm>
          <a:prstGeom prst="straightConnector1">
            <a:avLst/>
          </a:prstGeom>
          <a:ln w="190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3" idx="1"/>
          </p:cNvCxnSpPr>
          <p:nvPr/>
        </p:nvCxnSpPr>
        <p:spPr>
          <a:xfrm flipH="1">
            <a:off x="4571999" y="883307"/>
            <a:ext cx="1066801" cy="1707493"/>
          </a:xfrm>
          <a:prstGeom prst="straightConnector1">
            <a:avLst/>
          </a:prstGeom>
          <a:ln w="190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0" idx="3"/>
          </p:cNvCxnSpPr>
          <p:nvPr/>
        </p:nvCxnSpPr>
        <p:spPr>
          <a:xfrm flipV="1">
            <a:off x="2864783" y="4038600"/>
            <a:ext cx="1326217" cy="1949812"/>
          </a:xfrm>
          <a:prstGeom prst="straightConnector1">
            <a:avLst/>
          </a:prstGeom>
          <a:ln w="190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45316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October 11, 2017</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dirty="0"/>
          </a:p>
        </p:txBody>
      </p:sp>
      <p:sp>
        <p:nvSpPr>
          <p:cNvPr id="6" name="Slide Number Placeholder 5"/>
          <p:cNvSpPr>
            <a:spLocks noGrp="1"/>
          </p:cNvSpPr>
          <p:nvPr>
            <p:ph type="sldNum" sz="quarter" idx="12"/>
          </p:nvPr>
        </p:nvSpPr>
        <p:spPr/>
        <p:txBody>
          <a:bodyPr/>
          <a:lstStyle/>
          <a:p>
            <a:fld id="{366AF26D-3603-43C5-9B07-9313C5F3052C}" type="slidenum">
              <a:rPr lang="en-US" smtClean="0"/>
              <a:t>32</a:t>
            </a:fld>
            <a:endParaRPr lang="en-US"/>
          </a:p>
        </p:txBody>
      </p:sp>
      <p:sp>
        <p:nvSpPr>
          <p:cNvPr id="7" name="Title 1"/>
          <p:cNvSpPr>
            <a:spLocks noGrp="1"/>
          </p:cNvSpPr>
          <p:nvPr>
            <p:ph type="title"/>
          </p:nvPr>
        </p:nvSpPr>
        <p:spPr>
          <a:xfrm>
            <a:off x="1" y="0"/>
            <a:ext cx="9144000" cy="266700"/>
          </a:xfrm>
          <a:solidFill>
            <a:schemeClr val="bg1">
              <a:lumMod val="95000"/>
            </a:schemeClr>
          </a:solidFill>
        </p:spPr>
        <p:txBody>
          <a:bodyPr>
            <a:noAutofit/>
          </a:bodyPr>
          <a:lstStyle/>
          <a:p>
            <a:pPr algn="l"/>
            <a:r>
              <a:rPr lang="en-US" sz="2000" b="1" dirty="0" smtClean="0"/>
              <a:t>Total Fatigue Life: Crack Initiation and Crack Propagation</a:t>
            </a:r>
            <a:endParaRPr lang="en-US" sz="2000" b="1" dirty="0"/>
          </a:p>
        </p:txBody>
      </p:sp>
      <p:pic>
        <p:nvPicPr>
          <p:cNvPr id="9" name="Picture 8"/>
          <p:cNvPicPr>
            <a:picLocks noChangeAspect="1"/>
          </p:cNvPicPr>
          <p:nvPr/>
        </p:nvPicPr>
        <p:blipFill>
          <a:blip r:embed="rId2"/>
          <a:stretch>
            <a:fillRect/>
          </a:stretch>
        </p:blipFill>
        <p:spPr>
          <a:xfrm>
            <a:off x="1981200" y="1907751"/>
            <a:ext cx="5072312" cy="3426249"/>
          </a:xfrm>
          <a:prstGeom prst="rect">
            <a:avLst/>
          </a:prstGeom>
        </p:spPr>
      </p:pic>
      <p:sp>
        <p:nvSpPr>
          <p:cNvPr id="10" name="TextBox 9"/>
          <p:cNvSpPr txBox="1"/>
          <p:nvPr/>
        </p:nvSpPr>
        <p:spPr>
          <a:xfrm>
            <a:off x="304800" y="685800"/>
            <a:ext cx="3505200" cy="646331"/>
          </a:xfrm>
          <a:prstGeom prst="rect">
            <a:avLst/>
          </a:prstGeom>
          <a:noFill/>
        </p:spPr>
        <p:txBody>
          <a:bodyPr wrap="square" rtlCol="0">
            <a:spAutoFit/>
          </a:bodyPr>
          <a:lstStyle/>
          <a:p>
            <a:r>
              <a:rPr lang="en-US" dirty="0" smtClean="0"/>
              <a:t>APS Residual Stress Distribution,</a:t>
            </a:r>
          </a:p>
          <a:p>
            <a:r>
              <a:rPr lang="en-US" dirty="0" smtClean="0"/>
              <a:t>Surface at ~416 MPa (extrapolated)</a:t>
            </a:r>
          </a:p>
        </p:txBody>
      </p:sp>
    </p:spTree>
    <p:extLst>
      <p:ext uri="{BB962C8B-B14F-4D97-AF65-F5344CB8AC3E}">
        <p14:creationId xmlns:p14="http://schemas.microsoft.com/office/powerpoint/2010/main" val="36081010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October 11, 2017</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dirty="0"/>
          </a:p>
        </p:txBody>
      </p:sp>
      <p:sp>
        <p:nvSpPr>
          <p:cNvPr id="6" name="Slide Number Placeholder 5"/>
          <p:cNvSpPr>
            <a:spLocks noGrp="1"/>
          </p:cNvSpPr>
          <p:nvPr>
            <p:ph type="sldNum" sz="quarter" idx="12"/>
          </p:nvPr>
        </p:nvSpPr>
        <p:spPr/>
        <p:txBody>
          <a:bodyPr/>
          <a:lstStyle/>
          <a:p>
            <a:fld id="{366AF26D-3603-43C5-9B07-9313C5F3052C}" type="slidenum">
              <a:rPr lang="en-US" smtClean="0"/>
              <a:t>33</a:t>
            </a:fld>
            <a:endParaRPr lang="en-US"/>
          </a:p>
        </p:txBody>
      </p:sp>
      <p:sp>
        <p:nvSpPr>
          <p:cNvPr id="7" name="Title 1"/>
          <p:cNvSpPr>
            <a:spLocks noGrp="1"/>
          </p:cNvSpPr>
          <p:nvPr>
            <p:ph type="title"/>
          </p:nvPr>
        </p:nvSpPr>
        <p:spPr>
          <a:xfrm>
            <a:off x="1" y="0"/>
            <a:ext cx="9144000" cy="266700"/>
          </a:xfrm>
          <a:solidFill>
            <a:schemeClr val="bg1">
              <a:lumMod val="95000"/>
            </a:schemeClr>
          </a:solidFill>
        </p:spPr>
        <p:txBody>
          <a:bodyPr>
            <a:noAutofit/>
          </a:bodyPr>
          <a:lstStyle/>
          <a:p>
            <a:pPr algn="l"/>
            <a:r>
              <a:rPr lang="en-US" sz="2000" b="1" dirty="0" smtClean="0"/>
              <a:t>Total Fatigue Life: Crack Initiation and Crack Propagation</a:t>
            </a:r>
            <a:endParaRPr lang="en-US" sz="2000" b="1" dirty="0"/>
          </a:p>
        </p:txBody>
      </p:sp>
      <p:pic>
        <p:nvPicPr>
          <p:cNvPr id="2" name="Picture 1"/>
          <p:cNvPicPr>
            <a:picLocks noChangeAspect="1"/>
          </p:cNvPicPr>
          <p:nvPr/>
        </p:nvPicPr>
        <p:blipFill>
          <a:blip r:embed="rId2"/>
          <a:stretch>
            <a:fillRect/>
          </a:stretch>
        </p:blipFill>
        <p:spPr>
          <a:xfrm>
            <a:off x="990600" y="1661160"/>
            <a:ext cx="6562877" cy="4206240"/>
          </a:xfrm>
          <a:prstGeom prst="rect">
            <a:avLst/>
          </a:prstGeom>
        </p:spPr>
      </p:pic>
      <p:sp>
        <p:nvSpPr>
          <p:cNvPr id="10" name="TextBox 9"/>
          <p:cNvSpPr txBox="1"/>
          <p:nvPr/>
        </p:nvSpPr>
        <p:spPr>
          <a:xfrm>
            <a:off x="304800" y="685800"/>
            <a:ext cx="3505200" cy="369332"/>
          </a:xfrm>
          <a:prstGeom prst="rect">
            <a:avLst/>
          </a:prstGeom>
          <a:noFill/>
        </p:spPr>
        <p:txBody>
          <a:bodyPr wrap="square" rtlCol="0">
            <a:spAutoFit/>
          </a:bodyPr>
          <a:lstStyle/>
          <a:p>
            <a:r>
              <a:rPr lang="en-US" dirty="0" smtClean="0"/>
              <a:t>Load, Actuator Signal - (N</a:t>
            </a:r>
            <a:r>
              <a:rPr lang="en-US" dirty="0" smtClean="0"/>
              <a:t>)</a:t>
            </a:r>
            <a:endParaRPr lang="en-US" dirty="0" smtClean="0"/>
          </a:p>
        </p:txBody>
      </p:sp>
    </p:spTree>
    <p:extLst>
      <p:ext uri="{BB962C8B-B14F-4D97-AF65-F5344CB8AC3E}">
        <p14:creationId xmlns:p14="http://schemas.microsoft.com/office/powerpoint/2010/main" val="39897088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October 11, 2017</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dirty="0"/>
          </a:p>
        </p:txBody>
      </p:sp>
      <p:sp>
        <p:nvSpPr>
          <p:cNvPr id="6" name="Slide Number Placeholder 5"/>
          <p:cNvSpPr>
            <a:spLocks noGrp="1"/>
          </p:cNvSpPr>
          <p:nvPr>
            <p:ph type="sldNum" sz="quarter" idx="12"/>
          </p:nvPr>
        </p:nvSpPr>
        <p:spPr/>
        <p:txBody>
          <a:bodyPr/>
          <a:lstStyle/>
          <a:p>
            <a:fld id="{366AF26D-3603-43C5-9B07-9313C5F3052C}" type="slidenum">
              <a:rPr lang="en-US" smtClean="0"/>
              <a:t>34</a:t>
            </a:fld>
            <a:endParaRPr lang="en-US"/>
          </a:p>
        </p:txBody>
      </p:sp>
      <p:sp>
        <p:nvSpPr>
          <p:cNvPr id="7" name="Title 1"/>
          <p:cNvSpPr>
            <a:spLocks noGrp="1"/>
          </p:cNvSpPr>
          <p:nvPr>
            <p:ph type="title"/>
          </p:nvPr>
        </p:nvSpPr>
        <p:spPr>
          <a:xfrm>
            <a:off x="1" y="0"/>
            <a:ext cx="9144000" cy="266700"/>
          </a:xfrm>
          <a:solidFill>
            <a:schemeClr val="bg1">
              <a:lumMod val="95000"/>
            </a:schemeClr>
          </a:solidFill>
        </p:spPr>
        <p:txBody>
          <a:bodyPr>
            <a:noAutofit/>
          </a:bodyPr>
          <a:lstStyle/>
          <a:p>
            <a:pPr algn="l"/>
            <a:r>
              <a:rPr lang="en-US" sz="2000" b="1" dirty="0" smtClean="0"/>
              <a:t>Total Fatigue Life: Crack Initiation and Crack Propagation</a:t>
            </a:r>
            <a:endParaRPr lang="en-US" sz="2000" b="1" dirty="0"/>
          </a:p>
        </p:txBody>
      </p:sp>
      <p:sp>
        <p:nvSpPr>
          <p:cNvPr id="10" name="TextBox 9"/>
          <p:cNvSpPr txBox="1"/>
          <p:nvPr/>
        </p:nvSpPr>
        <p:spPr>
          <a:xfrm>
            <a:off x="304800" y="685800"/>
            <a:ext cx="3505200" cy="646331"/>
          </a:xfrm>
          <a:prstGeom prst="rect">
            <a:avLst/>
          </a:prstGeom>
          <a:noFill/>
        </p:spPr>
        <p:txBody>
          <a:bodyPr wrap="square" rtlCol="0">
            <a:spAutoFit/>
          </a:bodyPr>
          <a:lstStyle/>
          <a:p>
            <a:r>
              <a:rPr lang="en-US" dirty="0" smtClean="0"/>
              <a:t>Stress induced from load,</a:t>
            </a:r>
          </a:p>
          <a:p>
            <a:r>
              <a:rPr lang="en-US" dirty="0" smtClean="0"/>
              <a:t>Linear Elastic - (MPa)</a:t>
            </a:r>
          </a:p>
        </p:txBody>
      </p:sp>
      <p:pic>
        <p:nvPicPr>
          <p:cNvPr id="3" name="Picture 2"/>
          <p:cNvPicPr>
            <a:picLocks noChangeAspect="1"/>
          </p:cNvPicPr>
          <p:nvPr/>
        </p:nvPicPr>
        <p:blipFill>
          <a:blip r:embed="rId2"/>
          <a:stretch>
            <a:fillRect/>
          </a:stretch>
        </p:blipFill>
        <p:spPr>
          <a:xfrm>
            <a:off x="983278" y="1661160"/>
            <a:ext cx="6484322" cy="4206240"/>
          </a:xfrm>
          <a:prstGeom prst="rect">
            <a:avLst/>
          </a:prstGeom>
        </p:spPr>
      </p:pic>
    </p:spTree>
    <p:extLst>
      <p:ext uri="{BB962C8B-B14F-4D97-AF65-F5344CB8AC3E}">
        <p14:creationId xmlns:p14="http://schemas.microsoft.com/office/powerpoint/2010/main" val="42308113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October 11, 2017</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dirty="0"/>
          </a:p>
        </p:txBody>
      </p:sp>
      <p:sp>
        <p:nvSpPr>
          <p:cNvPr id="6" name="Slide Number Placeholder 5"/>
          <p:cNvSpPr>
            <a:spLocks noGrp="1"/>
          </p:cNvSpPr>
          <p:nvPr>
            <p:ph type="sldNum" sz="quarter" idx="12"/>
          </p:nvPr>
        </p:nvSpPr>
        <p:spPr/>
        <p:txBody>
          <a:bodyPr/>
          <a:lstStyle/>
          <a:p>
            <a:fld id="{366AF26D-3603-43C5-9B07-9313C5F3052C}" type="slidenum">
              <a:rPr lang="en-US" smtClean="0"/>
              <a:t>35</a:t>
            </a:fld>
            <a:endParaRPr lang="en-US"/>
          </a:p>
        </p:txBody>
      </p:sp>
      <p:sp>
        <p:nvSpPr>
          <p:cNvPr id="7" name="Title 1"/>
          <p:cNvSpPr>
            <a:spLocks noGrp="1"/>
          </p:cNvSpPr>
          <p:nvPr>
            <p:ph type="title"/>
          </p:nvPr>
        </p:nvSpPr>
        <p:spPr>
          <a:xfrm>
            <a:off x="1" y="0"/>
            <a:ext cx="9144000" cy="266700"/>
          </a:xfrm>
          <a:solidFill>
            <a:schemeClr val="bg1">
              <a:lumMod val="95000"/>
            </a:schemeClr>
          </a:solidFill>
        </p:spPr>
        <p:txBody>
          <a:bodyPr>
            <a:noAutofit/>
          </a:bodyPr>
          <a:lstStyle/>
          <a:p>
            <a:pPr algn="l"/>
            <a:r>
              <a:rPr lang="en-US" sz="2000" b="1" dirty="0" smtClean="0"/>
              <a:t>Total Fatigue Life: Crack Initiation and Crack Propagation</a:t>
            </a:r>
            <a:endParaRPr lang="en-US" sz="2000" b="1" dirty="0"/>
          </a:p>
        </p:txBody>
      </p:sp>
      <p:sp>
        <p:nvSpPr>
          <p:cNvPr id="10" name="TextBox 9"/>
          <p:cNvSpPr txBox="1"/>
          <p:nvPr/>
        </p:nvSpPr>
        <p:spPr>
          <a:xfrm>
            <a:off x="304800" y="685800"/>
            <a:ext cx="3505200" cy="646331"/>
          </a:xfrm>
          <a:prstGeom prst="rect">
            <a:avLst/>
          </a:prstGeom>
          <a:noFill/>
        </p:spPr>
        <p:txBody>
          <a:bodyPr wrap="square" rtlCol="0">
            <a:spAutoFit/>
          </a:bodyPr>
          <a:lstStyle/>
          <a:p>
            <a:r>
              <a:rPr lang="en-US" dirty="0" smtClean="0"/>
              <a:t>Residual Stress Offset,</a:t>
            </a:r>
          </a:p>
          <a:p>
            <a:r>
              <a:rPr lang="en-US" dirty="0" smtClean="0"/>
              <a:t>Linear Elastic - (MPa)</a:t>
            </a:r>
          </a:p>
        </p:txBody>
      </p:sp>
      <p:pic>
        <p:nvPicPr>
          <p:cNvPr id="2" name="Picture 1"/>
          <p:cNvPicPr>
            <a:picLocks noChangeAspect="1"/>
          </p:cNvPicPr>
          <p:nvPr/>
        </p:nvPicPr>
        <p:blipFill>
          <a:blip r:embed="rId2"/>
          <a:stretch>
            <a:fillRect/>
          </a:stretch>
        </p:blipFill>
        <p:spPr>
          <a:xfrm>
            <a:off x="1001947" y="1676400"/>
            <a:ext cx="6589298" cy="4206240"/>
          </a:xfrm>
          <a:prstGeom prst="rect">
            <a:avLst/>
          </a:prstGeom>
        </p:spPr>
      </p:pic>
    </p:spTree>
    <p:extLst>
      <p:ext uri="{BB962C8B-B14F-4D97-AF65-F5344CB8AC3E}">
        <p14:creationId xmlns:p14="http://schemas.microsoft.com/office/powerpoint/2010/main" val="917028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October 11, 2017</a:t>
            </a:r>
            <a:endParaRPr lang="en-US" dirty="0"/>
          </a:p>
        </p:txBody>
      </p:sp>
      <p:sp>
        <p:nvSpPr>
          <p:cNvPr id="5" name="Footer Placeholder 4"/>
          <p:cNvSpPr>
            <a:spLocks noGrp="1"/>
          </p:cNvSpPr>
          <p:nvPr>
            <p:ph type="ftr" sz="quarter" idx="11"/>
          </p:nvPr>
        </p:nvSpPr>
        <p:spPr/>
        <p:txBody>
          <a:bodyPr/>
          <a:lstStyle/>
          <a:p>
            <a:r>
              <a:rPr lang="en-US" smtClean="0"/>
              <a:t>SAE FD&amp;E</a:t>
            </a:r>
            <a:endParaRPr lang="en-US" dirty="0"/>
          </a:p>
        </p:txBody>
      </p:sp>
      <p:sp>
        <p:nvSpPr>
          <p:cNvPr id="6" name="Slide Number Placeholder 5"/>
          <p:cNvSpPr>
            <a:spLocks noGrp="1"/>
          </p:cNvSpPr>
          <p:nvPr>
            <p:ph type="sldNum" sz="quarter" idx="12"/>
          </p:nvPr>
        </p:nvSpPr>
        <p:spPr/>
        <p:txBody>
          <a:bodyPr/>
          <a:lstStyle/>
          <a:p>
            <a:fld id="{366AF26D-3603-43C5-9B07-9313C5F3052C}" type="slidenum">
              <a:rPr lang="en-US" smtClean="0"/>
              <a:t>36</a:t>
            </a:fld>
            <a:endParaRPr lang="en-US"/>
          </a:p>
        </p:txBody>
      </p:sp>
      <p:sp>
        <p:nvSpPr>
          <p:cNvPr id="7" name="Title 1"/>
          <p:cNvSpPr>
            <a:spLocks noGrp="1"/>
          </p:cNvSpPr>
          <p:nvPr>
            <p:ph type="title"/>
          </p:nvPr>
        </p:nvSpPr>
        <p:spPr>
          <a:xfrm>
            <a:off x="1" y="0"/>
            <a:ext cx="9144000" cy="266700"/>
          </a:xfrm>
          <a:solidFill>
            <a:schemeClr val="bg1">
              <a:lumMod val="95000"/>
            </a:schemeClr>
          </a:solidFill>
        </p:spPr>
        <p:txBody>
          <a:bodyPr>
            <a:noAutofit/>
          </a:bodyPr>
          <a:lstStyle/>
          <a:p>
            <a:pPr algn="l"/>
            <a:r>
              <a:rPr lang="en-US" sz="2000" b="1" dirty="0" smtClean="0"/>
              <a:t>Total Fatigue Life: Crack Initiation and Crack Propagation</a:t>
            </a:r>
            <a:endParaRPr lang="en-US" sz="2000" b="1" dirty="0"/>
          </a:p>
        </p:txBody>
      </p:sp>
      <p:grpSp>
        <p:nvGrpSpPr>
          <p:cNvPr id="8" name="Group 7"/>
          <p:cNvGrpSpPr/>
          <p:nvPr/>
        </p:nvGrpSpPr>
        <p:grpSpPr>
          <a:xfrm>
            <a:off x="670560" y="502920"/>
            <a:ext cx="7802880" cy="5852160"/>
            <a:chOff x="2053590" y="742950"/>
            <a:chExt cx="7802880" cy="5852160"/>
          </a:xfrm>
        </p:grpSpPr>
        <p:grpSp>
          <p:nvGrpSpPr>
            <p:cNvPr id="9" name="Group 8"/>
            <p:cNvGrpSpPr/>
            <p:nvPr/>
          </p:nvGrpSpPr>
          <p:grpSpPr>
            <a:xfrm>
              <a:off x="2053590" y="742950"/>
              <a:ext cx="7802880" cy="5852160"/>
              <a:chOff x="2053590" y="742950"/>
              <a:chExt cx="7802880" cy="585216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3590" y="742950"/>
                <a:ext cx="7802880" cy="5852160"/>
              </a:xfrm>
              <a:prstGeom prst="rect">
                <a:avLst/>
              </a:prstGeom>
            </p:spPr>
          </p:pic>
          <p:graphicFrame>
            <p:nvGraphicFramePr>
              <p:cNvPr id="13" name="Chart 12"/>
              <p:cNvGraphicFramePr>
                <a:graphicFrameLocks/>
              </p:cNvGraphicFramePr>
              <p:nvPr/>
            </p:nvGraphicFramePr>
            <p:xfrm>
              <a:off x="3383280" y="1920240"/>
              <a:ext cx="5292090" cy="2823210"/>
            </p:xfrm>
            <a:graphic>
              <a:graphicData uri="http://schemas.openxmlformats.org/drawingml/2006/chart">
                <c:chart xmlns:c="http://schemas.openxmlformats.org/drawingml/2006/chart" xmlns:r="http://schemas.openxmlformats.org/officeDocument/2006/relationships" r:id="rId3"/>
              </a:graphicData>
            </a:graphic>
          </p:graphicFrame>
        </p:grpSp>
        <p:sp>
          <p:nvSpPr>
            <p:cNvPr id="11" name="TextBox 1"/>
            <p:cNvSpPr txBox="1"/>
            <p:nvPr/>
          </p:nvSpPr>
          <p:spPr>
            <a:xfrm>
              <a:off x="2657475" y="5482244"/>
              <a:ext cx="6595110" cy="646331"/>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smtClean="0"/>
                <a:t>Calculated elliptical crack front “to scale” overlaid on fracture surface (P =12.1kN, R=0.1, n=7,000,000 cycles, a=10mm and b=39mm)</a:t>
              </a:r>
              <a:endParaRPr lang="en-US" dirty="0"/>
            </a:p>
          </p:txBody>
        </p:sp>
      </p:grpSp>
    </p:spTree>
    <p:extLst>
      <p:ext uri="{BB962C8B-B14F-4D97-AF65-F5344CB8AC3E}">
        <p14:creationId xmlns:p14="http://schemas.microsoft.com/office/powerpoint/2010/main" val="42045069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a:t>October 11, </a:t>
            </a:r>
            <a:r>
              <a:rPr lang="en-US" dirty="0" smtClean="0"/>
              <a:t>2017</a:t>
            </a:r>
            <a:endParaRPr lang="en-US" dirty="0"/>
          </a:p>
        </p:txBody>
      </p:sp>
      <p:sp>
        <p:nvSpPr>
          <p:cNvPr id="5" name="Footer Placeholder 4"/>
          <p:cNvSpPr>
            <a:spLocks noGrp="1"/>
          </p:cNvSpPr>
          <p:nvPr>
            <p:ph type="ftr" sz="quarter" idx="11"/>
          </p:nvPr>
        </p:nvSpPr>
        <p:spPr/>
        <p:txBody>
          <a:bodyPr/>
          <a:lstStyle/>
          <a:p>
            <a:r>
              <a:rPr lang="en-US" dirty="0" smtClean="0"/>
              <a:t>SAE FD&amp;E</a:t>
            </a:r>
            <a:endParaRPr lang="en-US" dirty="0"/>
          </a:p>
        </p:txBody>
      </p:sp>
      <p:sp>
        <p:nvSpPr>
          <p:cNvPr id="6" name="Slide Number Placeholder 5"/>
          <p:cNvSpPr>
            <a:spLocks noGrp="1"/>
          </p:cNvSpPr>
          <p:nvPr>
            <p:ph type="sldNum" sz="quarter" idx="12"/>
          </p:nvPr>
        </p:nvSpPr>
        <p:spPr/>
        <p:txBody>
          <a:bodyPr/>
          <a:lstStyle/>
          <a:p>
            <a:fld id="{BE4387FB-3930-4D6D-880E-E1BBDE3C81C1}" type="slidenum">
              <a:rPr lang="en-US" smtClean="0"/>
              <a:t>3</a:t>
            </a:fld>
            <a:endParaRPr lang="en-US"/>
          </a:p>
        </p:txBody>
      </p:sp>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a:t>Total Fatigue Life: Crack Initiation and Crack </a:t>
            </a:r>
            <a:r>
              <a:rPr lang="en-US" sz="2000" b="1" dirty="0" smtClean="0"/>
              <a:t>Propagation…Info </a:t>
            </a:r>
            <a:endParaRPr lang="en-US" sz="2000" b="1" dirty="0"/>
          </a:p>
        </p:txBody>
      </p:sp>
      <p:grpSp>
        <p:nvGrpSpPr>
          <p:cNvPr id="7" name="Group 6"/>
          <p:cNvGrpSpPr/>
          <p:nvPr/>
        </p:nvGrpSpPr>
        <p:grpSpPr>
          <a:xfrm>
            <a:off x="534571" y="1104900"/>
            <a:ext cx="7692519" cy="5395412"/>
            <a:chOff x="534571" y="1104900"/>
            <a:chExt cx="7692519" cy="5395412"/>
          </a:xfrm>
        </p:grpSpPr>
        <p:pic>
          <p:nvPicPr>
            <p:cNvPr id="2" name="Snagit_PPT977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426174">
              <a:off x="2743201" y="2852654"/>
              <a:ext cx="1447800" cy="3332914"/>
            </a:xfrm>
            <a:prstGeom prst="rect">
              <a:avLst/>
            </a:prstGeom>
          </p:spPr>
        </p:pic>
        <p:sp>
          <p:nvSpPr>
            <p:cNvPr id="10" name="TextBox 9"/>
            <p:cNvSpPr txBox="1"/>
            <p:nvPr/>
          </p:nvSpPr>
          <p:spPr>
            <a:xfrm>
              <a:off x="534571" y="1104900"/>
              <a:ext cx="4123790" cy="1569660"/>
            </a:xfrm>
            <a:prstGeom prst="rect">
              <a:avLst/>
            </a:prstGeom>
            <a:noFill/>
            <a:ln>
              <a:solidFill>
                <a:srgbClr val="FF0000"/>
              </a:solidFill>
            </a:ln>
          </p:spPr>
          <p:txBody>
            <a:bodyPr wrap="square" rtlCol="0">
              <a:spAutoFit/>
            </a:bodyPr>
            <a:lstStyle/>
            <a:p>
              <a:r>
                <a:rPr lang="en-US" sz="1200" b="1" dirty="0" smtClean="0">
                  <a:solidFill>
                    <a:srgbClr val="FF0000"/>
                  </a:solidFill>
                </a:rPr>
                <a:t>Eliminate the weld entirely – machine the entire specimen from the 101.6 mm x 101.6 mm bar.  Duplicate, by machining,  the weld profile and weld toe radius as closely as possible so the sample is consistently made from the same material.  Comparing the test /analysis from these samples relative to the test/analysis results from the welded samples, will confirm (or not) assumptions like “can we use the base material properties when analyzing welded structures”, etc.  </a:t>
              </a:r>
              <a:endParaRPr lang="en-US" sz="1200" b="1" dirty="0">
                <a:solidFill>
                  <a:srgbClr val="FF0000"/>
                </a:solidFill>
              </a:endParaRPr>
            </a:p>
          </p:txBody>
        </p:sp>
        <p:pic>
          <p:nvPicPr>
            <p:cNvPr id="17" name="Snagit_PPT34C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77306" y="1181100"/>
              <a:ext cx="3549784" cy="5319212"/>
            </a:xfrm>
            <a:prstGeom prst="rect">
              <a:avLst/>
            </a:prstGeom>
          </p:spPr>
        </p:pic>
        <p:pic>
          <p:nvPicPr>
            <p:cNvPr id="19" name="Picture 2"/>
            <p:cNvPicPr>
              <a:picLocks noChangeAspect="1" noChangeArrowheads="1"/>
            </p:cNvPicPr>
            <p:nvPr/>
          </p:nvPicPr>
          <p:blipFill>
            <a:blip r:embed="rId5">
              <a:grayscl/>
              <a:extLst>
                <a:ext uri="{28A0092B-C50C-407E-A947-70E740481C1C}">
                  <a14:useLocalDpi xmlns:a14="http://schemas.microsoft.com/office/drawing/2010/main"/>
                </a:ext>
              </a:extLst>
            </a:blip>
            <a:srcRect/>
            <a:stretch>
              <a:fillRect/>
            </a:stretch>
          </p:blipFill>
          <p:spPr bwMode="auto">
            <a:xfrm>
              <a:off x="790267" y="2842712"/>
              <a:ext cx="1397255" cy="3352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ight Arrow 19"/>
            <p:cNvSpPr/>
            <p:nvPr/>
          </p:nvSpPr>
          <p:spPr>
            <a:xfrm>
              <a:off x="2271649" y="4258540"/>
              <a:ext cx="302109" cy="350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4307148" y="4267593"/>
              <a:ext cx="302109" cy="350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a:off x="2422703" y="2674560"/>
              <a:ext cx="805964" cy="254514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447026" y="2674561"/>
              <a:ext cx="1753441" cy="22984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458202" y="2674561"/>
              <a:ext cx="2580465" cy="23927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22703" y="2674561"/>
              <a:ext cx="1491764" cy="27356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2" name="Title 1"/>
          <p:cNvSpPr>
            <a:spLocks noGrp="1"/>
          </p:cNvSpPr>
          <p:nvPr>
            <p:ph type="title"/>
          </p:nvPr>
        </p:nvSpPr>
        <p:spPr>
          <a:xfrm>
            <a:off x="219606" y="266700"/>
            <a:ext cx="8915400" cy="685800"/>
          </a:xfrm>
        </p:spPr>
        <p:txBody>
          <a:bodyPr>
            <a:noAutofit/>
          </a:bodyPr>
          <a:lstStyle/>
          <a:p>
            <a:r>
              <a:rPr lang="en-US" sz="1800" b="1" u="sng" dirty="0" smtClean="0"/>
              <a:t>Machined </a:t>
            </a:r>
            <a:br>
              <a:rPr lang="en-US" sz="1800" b="1" u="sng" dirty="0" smtClean="0"/>
            </a:br>
            <a:r>
              <a:rPr lang="en-US" sz="1800" b="1" u="sng" dirty="0" smtClean="0"/>
              <a:t>Specimen Configuration and Test Fixture/FEM Boundary Conditions</a:t>
            </a:r>
            <a:endParaRPr lang="en-US" sz="1800" b="1" u="sng" dirty="0"/>
          </a:p>
        </p:txBody>
      </p:sp>
    </p:spTree>
    <p:extLst>
      <p:ext uri="{BB962C8B-B14F-4D97-AF65-F5344CB8AC3E}">
        <p14:creationId xmlns:p14="http://schemas.microsoft.com/office/powerpoint/2010/main" val="28864637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8747"/>
            <a:ext cx="8229600" cy="792162"/>
          </a:xfrm>
        </p:spPr>
        <p:txBody>
          <a:bodyPr>
            <a:noAutofit/>
          </a:bodyPr>
          <a:lstStyle/>
          <a:p>
            <a:r>
              <a:rPr lang="en-US" dirty="0" smtClean="0"/>
              <a:t>Welded and Machined Specimens</a:t>
            </a:r>
            <a:endParaRPr lang="en-US" dirty="0"/>
          </a:p>
        </p:txBody>
      </p:sp>
      <p:pic>
        <p:nvPicPr>
          <p:cNvPr id="2051" name="Picture 3" descr="\\advnas\advnas\ADV_Facility\A_thru_M\Current_Projects\Material_Testing\A12735_SAE_FD&amp;E_T_Weld\Test\05_Rig_Photos\Specimen_Photos\MACH_RBW\MACH_RBW_Side_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3437103"/>
            <a:ext cx="4191000" cy="299227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dvnas\advnas\ADV_Facility\A_thru_M\Current_Projects\Material_Testing\A12735_SAE_FD&amp;E_T_Weld\Test\05_Rig_Photos\Specimen_Photos\MACH_RBW\MACH_RBW_Angle_3_Cropp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874" y="1295400"/>
            <a:ext cx="4451226" cy="419100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11"/>
          </p:nvPr>
        </p:nvSpPr>
        <p:spPr/>
        <p:txBody>
          <a:bodyPr/>
          <a:lstStyle/>
          <a:p>
            <a:r>
              <a:rPr lang="en-US" dirty="0" smtClean="0"/>
              <a:t>SAE FD&amp;E</a:t>
            </a:r>
            <a:endParaRPr lang="en-US" dirty="0"/>
          </a:p>
        </p:txBody>
      </p:sp>
      <p:sp>
        <p:nvSpPr>
          <p:cNvPr id="7" name="Slide Number Placeholder 6"/>
          <p:cNvSpPr>
            <a:spLocks noGrp="1"/>
          </p:cNvSpPr>
          <p:nvPr>
            <p:ph type="sldNum" sz="quarter" idx="12"/>
          </p:nvPr>
        </p:nvSpPr>
        <p:spPr/>
        <p:txBody>
          <a:bodyPr/>
          <a:lstStyle/>
          <a:p>
            <a:fld id="{366AF26D-3603-43C5-9B07-9313C5F3052C}" type="slidenum">
              <a:rPr lang="en-US" smtClean="0"/>
              <a:t>4</a:t>
            </a:fld>
            <a:endParaRPr lang="en-US"/>
          </a:p>
        </p:txBody>
      </p:sp>
      <p:sp>
        <p:nvSpPr>
          <p:cNvPr id="8" name="TextBox 7"/>
          <p:cNvSpPr txBox="1"/>
          <p:nvPr/>
        </p:nvSpPr>
        <p:spPr>
          <a:xfrm>
            <a:off x="5486400" y="1905000"/>
            <a:ext cx="2926891" cy="646331"/>
          </a:xfrm>
          <a:prstGeom prst="rect">
            <a:avLst/>
          </a:prstGeom>
          <a:noFill/>
        </p:spPr>
        <p:txBody>
          <a:bodyPr wrap="none" rtlCol="0">
            <a:spAutoFit/>
          </a:bodyPr>
          <a:lstStyle/>
          <a:p>
            <a:r>
              <a:rPr lang="en-US" dirty="0" smtClean="0"/>
              <a:t>Machined T-Bar Replicates</a:t>
            </a:r>
          </a:p>
          <a:p>
            <a:r>
              <a:rPr lang="en-US" dirty="0" smtClean="0"/>
              <a:t>Welded Specimen Geometry</a:t>
            </a:r>
          </a:p>
        </p:txBody>
      </p:sp>
      <p:cxnSp>
        <p:nvCxnSpPr>
          <p:cNvPr id="9" name="Straight Arrow Connector 8"/>
          <p:cNvCxnSpPr>
            <a:stCxn id="8" idx="1"/>
          </p:cNvCxnSpPr>
          <p:nvPr/>
        </p:nvCxnSpPr>
        <p:spPr>
          <a:xfrm flipH="1">
            <a:off x="2438400" y="2228166"/>
            <a:ext cx="3048000" cy="972234"/>
          </a:xfrm>
          <a:prstGeom prst="straightConnector1">
            <a:avLst/>
          </a:prstGeom>
          <a:ln w="158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98730" y="6460609"/>
            <a:ext cx="1274836" cy="276999"/>
          </a:xfrm>
          <a:prstGeom prst="rect">
            <a:avLst/>
          </a:prstGeom>
        </p:spPr>
        <p:txBody>
          <a:bodyPr wrap="none">
            <a:spAutoFit/>
          </a:bodyPr>
          <a:lstStyle/>
          <a:p>
            <a:pPr lvl="0" algn="ctr"/>
            <a:r>
              <a:rPr lang="en-US" sz="1200" dirty="0" smtClean="0">
                <a:solidFill>
                  <a:prstClr val="black">
                    <a:tint val="75000"/>
                  </a:prstClr>
                </a:solidFill>
              </a:rPr>
              <a:t>October 11, 2017</a:t>
            </a:r>
            <a:endParaRPr lang="en-US" sz="1200" dirty="0">
              <a:solidFill>
                <a:prstClr val="black">
                  <a:tint val="75000"/>
                </a:prstClr>
              </a:solidFill>
            </a:endParaRPr>
          </a:p>
        </p:txBody>
      </p:sp>
      <p:sp>
        <p:nvSpPr>
          <p:cNvPr id="12"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a:t>Total Fatigue Life: Crack Initiation </a:t>
            </a:r>
            <a:r>
              <a:rPr lang="en-US" sz="2000" b="1" dirty="0" smtClean="0"/>
              <a:t>and </a:t>
            </a:r>
            <a:r>
              <a:rPr lang="en-US" sz="2000" b="1" dirty="0"/>
              <a:t>Crack </a:t>
            </a:r>
            <a:r>
              <a:rPr lang="en-US" sz="2000" b="1" dirty="0" smtClean="0"/>
              <a:t>Propagation…Info</a:t>
            </a:r>
            <a:endParaRPr lang="en-US" sz="2000" b="1" dirty="0"/>
          </a:p>
        </p:txBody>
      </p:sp>
    </p:spTree>
    <p:extLst>
      <p:ext uri="{BB962C8B-B14F-4D97-AF65-F5344CB8AC3E}">
        <p14:creationId xmlns:p14="http://schemas.microsoft.com/office/powerpoint/2010/main" val="42265122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229600" cy="792162"/>
          </a:xfrm>
        </p:spPr>
        <p:txBody>
          <a:bodyPr>
            <a:normAutofit/>
          </a:bodyPr>
          <a:lstStyle/>
          <a:p>
            <a:r>
              <a:rPr lang="en-US" sz="2800" b="1" u="sng" dirty="0" smtClean="0"/>
              <a:t>T-Weld </a:t>
            </a:r>
            <a:r>
              <a:rPr lang="en-US" sz="2800" b="1" u="sng" dirty="0" smtClean="0"/>
              <a:t>Test &amp; Analysis </a:t>
            </a:r>
            <a:r>
              <a:rPr lang="en-US" sz="2800" b="1" u="sng" dirty="0" smtClean="0"/>
              <a:t>Overview</a:t>
            </a:r>
            <a:endParaRPr lang="en-US" sz="2800" b="1" u="sng" dirty="0"/>
          </a:p>
        </p:txBody>
      </p:sp>
      <p:sp>
        <p:nvSpPr>
          <p:cNvPr id="3" name="Content Placeholder 2"/>
          <p:cNvSpPr>
            <a:spLocks noGrp="1"/>
          </p:cNvSpPr>
          <p:nvPr>
            <p:ph idx="1"/>
          </p:nvPr>
        </p:nvSpPr>
        <p:spPr>
          <a:xfrm>
            <a:off x="685800" y="2179637"/>
            <a:ext cx="7848600" cy="2849563"/>
          </a:xfrm>
        </p:spPr>
        <p:txBody>
          <a:bodyPr>
            <a:normAutofit/>
          </a:bodyPr>
          <a:lstStyle/>
          <a:p>
            <a:r>
              <a:rPr lang="en-US" dirty="0" smtClean="0"/>
              <a:t>Test Log </a:t>
            </a:r>
          </a:p>
          <a:p>
            <a:r>
              <a:rPr lang="en-US" dirty="0" smtClean="0"/>
              <a:t>Test Set Up</a:t>
            </a:r>
          </a:p>
          <a:p>
            <a:r>
              <a:rPr lang="en-US" dirty="0" smtClean="0"/>
              <a:t>Specimen Photos / Loading Histories</a:t>
            </a:r>
          </a:p>
          <a:p>
            <a:r>
              <a:rPr lang="en-US" dirty="0" smtClean="0"/>
              <a:t>RPC Iterations / Variable Amplitude Load History Files</a:t>
            </a:r>
          </a:p>
          <a:p>
            <a:r>
              <a:rPr lang="en-US" dirty="0" smtClean="0"/>
              <a:t>Fatigue Life Analysis</a:t>
            </a:r>
          </a:p>
          <a:p>
            <a:r>
              <a:rPr lang="en-US" dirty="0" smtClean="0"/>
              <a:t>Questions / Comments</a:t>
            </a:r>
          </a:p>
        </p:txBody>
      </p:sp>
      <p:sp>
        <p:nvSpPr>
          <p:cNvPr id="4" name="Date Placeholder 3"/>
          <p:cNvSpPr>
            <a:spLocks noGrp="1"/>
          </p:cNvSpPr>
          <p:nvPr>
            <p:ph type="dt" sz="half" idx="10"/>
          </p:nvPr>
        </p:nvSpPr>
        <p:spPr>
          <a:xfrm>
            <a:off x="0" y="6584950"/>
            <a:ext cx="2133600" cy="273050"/>
          </a:xfrm>
        </p:spPr>
        <p:txBody>
          <a:bodyPr/>
          <a:lstStyle/>
          <a:p>
            <a:r>
              <a:rPr lang="en-US"/>
              <a:t>October 11, 2017</a:t>
            </a:r>
            <a:endParaRPr lang="en-US" dirty="0"/>
          </a:p>
        </p:txBody>
      </p:sp>
      <p:sp>
        <p:nvSpPr>
          <p:cNvPr id="5" name="Footer Placeholder 4"/>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7" name="Slide Number Placeholder 6"/>
          <p:cNvSpPr>
            <a:spLocks noGrp="1"/>
          </p:cNvSpPr>
          <p:nvPr>
            <p:ph type="sldNum" sz="quarter" idx="12"/>
          </p:nvPr>
        </p:nvSpPr>
        <p:spPr>
          <a:xfrm>
            <a:off x="7010400" y="6584950"/>
            <a:ext cx="2133600" cy="273050"/>
          </a:xfrm>
        </p:spPr>
        <p:txBody>
          <a:bodyPr/>
          <a:lstStyle/>
          <a:p>
            <a:fld id="{366AF26D-3603-43C5-9B07-9313C5F3052C}" type="slidenum">
              <a:rPr lang="en-US" smtClean="0"/>
              <a:t>5</a:t>
            </a:fld>
            <a:endParaRPr lang="en-US" dirty="0"/>
          </a:p>
        </p:txBody>
      </p:sp>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Propagation…Info</a:t>
            </a:r>
          </a:p>
        </p:txBody>
      </p:sp>
    </p:spTree>
    <p:extLst>
      <p:ext uri="{BB962C8B-B14F-4D97-AF65-F5344CB8AC3E}">
        <p14:creationId xmlns:p14="http://schemas.microsoft.com/office/powerpoint/2010/main" val="7500528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686800" cy="1371600"/>
          </a:xfrm>
        </p:spPr>
        <p:txBody>
          <a:bodyPr>
            <a:noAutofit/>
          </a:bodyPr>
          <a:lstStyle/>
          <a:p>
            <a:r>
              <a:rPr lang="en-US" sz="2800" b="1" u="sng" dirty="0" smtClean="0"/>
              <a:t>Test Log – Machined Specimens,</a:t>
            </a:r>
            <a:br>
              <a:rPr lang="en-US" sz="2800" b="1" u="sng" dirty="0" smtClean="0"/>
            </a:br>
            <a:r>
              <a:rPr lang="en-US" sz="2800" b="1" u="sng" dirty="0" smtClean="0"/>
              <a:t>Constant, Block, &amp; Variable Amplitude Loading</a:t>
            </a:r>
            <a:endParaRPr lang="en-US" sz="2800" b="1" u="sng" dirty="0"/>
          </a:p>
        </p:txBody>
      </p:sp>
      <p:sp>
        <p:nvSpPr>
          <p:cNvPr id="6" name="Date Placeholder 5"/>
          <p:cNvSpPr>
            <a:spLocks noGrp="1"/>
          </p:cNvSpPr>
          <p:nvPr>
            <p:ph type="dt" sz="half" idx="10"/>
          </p:nvPr>
        </p:nvSpPr>
        <p:spPr>
          <a:xfrm>
            <a:off x="0" y="6584950"/>
            <a:ext cx="2133600" cy="273050"/>
          </a:xfrm>
        </p:spPr>
        <p:txBody>
          <a:bodyPr/>
          <a:lstStyle/>
          <a:p>
            <a:r>
              <a:rPr lang="en-US" dirty="0"/>
              <a:t>October 11, 2017</a:t>
            </a:r>
          </a:p>
        </p:txBody>
      </p:sp>
      <p:sp>
        <p:nvSpPr>
          <p:cNvPr id="7" name="Footer Placeholder 6"/>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9" name="Slide Number Placeholder 8"/>
          <p:cNvSpPr>
            <a:spLocks noGrp="1"/>
          </p:cNvSpPr>
          <p:nvPr>
            <p:ph type="sldNum" sz="quarter" idx="12"/>
          </p:nvPr>
        </p:nvSpPr>
        <p:spPr>
          <a:xfrm>
            <a:off x="7010400" y="6584950"/>
            <a:ext cx="2133600" cy="273050"/>
          </a:xfrm>
        </p:spPr>
        <p:txBody>
          <a:bodyPr/>
          <a:lstStyle/>
          <a:p>
            <a:fld id="{366AF26D-3603-43C5-9B07-9313C5F3052C}" type="slidenum">
              <a:rPr lang="en-US" smtClean="0"/>
              <a:t>6</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064151"/>
            <a:ext cx="8429625" cy="34222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Propagation…Info</a:t>
            </a:r>
          </a:p>
        </p:txBody>
      </p:sp>
    </p:spTree>
    <p:extLst>
      <p:ext uri="{BB962C8B-B14F-4D97-AF65-F5344CB8AC3E}">
        <p14:creationId xmlns:p14="http://schemas.microsoft.com/office/powerpoint/2010/main" val="439758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763000" cy="1371600"/>
          </a:xfrm>
        </p:spPr>
        <p:txBody>
          <a:bodyPr>
            <a:noAutofit/>
          </a:bodyPr>
          <a:lstStyle/>
          <a:p>
            <a:r>
              <a:rPr lang="en-US" sz="2800" b="1" u="sng" dirty="0" smtClean="0"/>
              <a:t>Test Log – Welded Specimens,</a:t>
            </a:r>
            <a:br>
              <a:rPr lang="en-US" sz="2800" b="1" u="sng" dirty="0" smtClean="0"/>
            </a:br>
            <a:r>
              <a:rPr lang="en-US" sz="2800" b="1" u="sng" dirty="0" smtClean="0"/>
              <a:t>Constant, Block, &amp; Variable Amplitude Loading</a:t>
            </a:r>
            <a:endParaRPr lang="en-US" sz="2800" b="1" u="sng" dirty="0"/>
          </a:p>
        </p:txBody>
      </p:sp>
      <p:sp>
        <p:nvSpPr>
          <p:cNvPr id="6" name="Date Placeholder 5"/>
          <p:cNvSpPr>
            <a:spLocks noGrp="1"/>
          </p:cNvSpPr>
          <p:nvPr>
            <p:ph type="dt" sz="half" idx="10"/>
          </p:nvPr>
        </p:nvSpPr>
        <p:spPr>
          <a:xfrm>
            <a:off x="0" y="6584950"/>
            <a:ext cx="2133600" cy="273050"/>
          </a:xfrm>
        </p:spPr>
        <p:txBody>
          <a:bodyPr/>
          <a:lstStyle/>
          <a:p>
            <a:r>
              <a:rPr lang="en-US" dirty="0"/>
              <a:t>October 11, 2017</a:t>
            </a:r>
          </a:p>
        </p:txBody>
      </p:sp>
      <p:sp>
        <p:nvSpPr>
          <p:cNvPr id="7" name="Footer Placeholder 6"/>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9" name="Slide Number Placeholder 8"/>
          <p:cNvSpPr>
            <a:spLocks noGrp="1"/>
          </p:cNvSpPr>
          <p:nvPr>
            <p:ph type="sldNum" sz="quarter" idx="12"/>
          </p:nvPr>
        </p:nvSpPr>
        <p:spPr>
          <a:xfrm>
            <a:off x="7010400" y="6584950"/>
            <a:ext cx="2133600" cy="273050"/>
          </a:xfrm>
        </p:spPr>
        <p:txBody>
          <a:bodyPr/>
          <a:lstStyle/>
          <a:p>
            <a:fld id="{366AF26D-3603-43C5-9B07-9313C5F3052C}" type="slidenum">
              <a:rPr lang="en-US" smtClean="0"/>
              <a:t>7</a:t>
            </a:fld>
            <a:endParaRPr lang="en-US" dirty="0"/>
          </a:p>
        </p:txBody>
      </p:sp>
      <p:pic>
        <p:nvPicPr>
          <p:cNvPr id="3" name="Snagit_PPT33C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000714"/>
            <a:ext cx="8305800" cy="3784184"/>
          </a:xfrm>
          <a:prstGeom prst="rect">
            <a:avLst/>
          </a:prstGeom>
        </p:spPr>
      </p:pic>
      <p:sp>
        <p:nvSpPr>
          <p:cNvPr id="8"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Propagation…Info</a:t>
            </a:r>
          </a:p>
        </p:txBody>
      </p:sp>
    </p:spTree>
    <p:extLst>
      <p:ext uri="{BB962C8B-B14F-4D97-AF65-F5344CB8AC3E}">
        <p14:creationId xmlns:p14="http://schemas.microsoft.com/office/powerpoint/2010/main" val="42746829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92162"/>
          </a:xfrm>
        </p:spPr>
        <p:txBody>
          <a:bodyPr>
            <a:noAutofit/>
          </a:bodyPr>
          <a:lstStyle/>
          <a:p>
            <a:r>
              <a:rPr lang="en-US" sz="2800" b="1" u="sng" dirty="0" smtClean="0"/>
              <a:t>T-Weld Test Set Up</a:t>
            </a:r>
            <a:endParaRPr lang="en-US" sz="2800" b="1" u="sng" dirty="0"/>
          </a:p>
        </p:txBody>
      </p:sp>
      <p:sp>
        <p:nvSpPr>
          <p:cNvPr id="10" name="Content Placeholder 2"/>
          <p:cNvSpPr>
            <a:spLocks noGrp="1"/>
          </p:cNvSpPr>
          <p:nvPr>
            <p:ph idx="1"/>
          </p:nvPr>
        </p:nvSpPr>
        <p:spPr>
          <a:xfrm>
            <a:off x="457200" y="1493837"/>
            <a:ext cx="4572000" cy="4525963"/>
          </a:xfrm>
        </p:spPr>
        <p:txBody>
          <a:bodyPr>
            <a:normAutofit fontScale="55000" lnSpcReduction="20000"/>
          </a:bodyPr>
          <a:lstStyle/>
          <a:p>
            <a:r>
              <a:rPr lang="en-US" sz="2600" dirty="0" smtClean="0"/>
              <a:t>MTS FlexTest IIm Controller</a:t>
            </a:r>
          </a:p>
          <a:p>
            <a:pPr lvl="1"/>
            <a:r>
              <a:rPr lang="en-US" sz="2200" dirty="0" smtClean="0"/>
              <a:t>Load </a:t>
            </a:r>
            <a:r>
              <a:rPr lang="en-US" sz="2200" dirty="0" smtClean="0"/>
              <a:t>Control</a:t>
            </a:r>
            <a:endParaRPr lang="en-US" sz="2200" dirty="0" smtClean="0"/>
          </a:p>
          <a:p>
            <a:pPr lvl="1"/>
            <a:r>
              <a:rPr lang="en-US" sz="2200" dirty="0" smtClean="0"/>
              <a:t>Running tests at 5.1 Hz</a:t>
            </a:r>
          </a:p>
          <a:p>
            <a:endParaRPr lang="en-US" dirty="0" smtClean="0"/>
          </a:p>
          <a:p>
            <a:r>
              <a:rPr lang="en-US" sz="2600" dirty="0" smtClean="0"/>
              <a:t>MTS </a:t>
            </a:r>
            <a:r>
              <a:rPr lang="en-US" sz="2600" dirty="0"/>
              <a:t>793 Series Software</a:t>
            </a:r>
          </a:p>
          <a:p>
            <a:pPr lvl="1"/>
            <a:r>
              <a:rPr lang="en-US" sz="2200" dirty="0"/>
              <a:t>Basic Testware </a:t>
            </a:r>
            <a:r>
              <a:rPr lang="en-US" sz="2200" dirty="0" smtClean="0"/>
              <a:t>(constant </a:t>
            </a:r>
            <a:r>
              <a:rPr lang="en-US" sz="2200" dirty="0"/>
              <a:t>amplitude)</a:t>
            </a:r>
          </a:p>
          <a:p>
            <a:pPr lvl="1"/>
            <a:r>
              <a:rPr lang="en-US" sz="2200" dirty="0"/>
              <a:t>MultiPurpose Testware (block loading)</a:t>
            </a:r>
          </a:p>
          <a:p>
            <a:pPr lvl="1"/>
            <a:r>
              <a:rPr lang="en-US" sz="2200" dirty="0"/>
              <a:t>RPC Pro (variable amplitude loading TBS</a:t>
            </a:r>
            <a:r>
              <a:rPr lang="en-US" sz="2200" dirty="0" smtClean="0"/>
              <a:t>) </a:t>
            </a:r>
          </a:p>
          <a:p>
            <a:pPr marL="914400" lvl="2" indent="0">
              <a:buNone/>
            </a:pPr>
            <a:endParaRPr lang="en-US" dirty="0" smtClean="0"/>
          </a:p>
          <a:p>
            <a:r>
              <a:rPr lang="en-US" sz="2600" dirty="0" smtClean="0"/>
              <a:t>MTS 244 Series Hydraulic Actuator</a:t>
            </a:r>
          </a:p>
          <a:p>
            <a:pPr lvl="1"/>
            <a:r>
              <a:rPr lang="en-US" sz="2200" dirty="0" smtClean="0"/>
              <a:t>11 Kip (50 kN) x </a:t>
            </a:r>
            <a:r>
              <a:rPr lang="en-US" sz="2200" dirty="0"/>
              <a:t>6</a:t>
            </a:r>
            <a:r>
              <a:rPr lang="en-US" sz="2200" dirty="0" smtClean="0"/>
              <a:t>” (152 mm) stroke</a:t>
            </a:r>
          </a:p>
          <a:p>
            <a:pPr lvl="1"/>
            <a:r>
              <a:rPr lang="en-US" sz="2200" dirty="0" smtClean="0"/>
              <a:t>252.25 Series dual stage servo valve</a:t>
            </a:r>
          </a:p>
          <a:p>
            <a:pPr lvl="1"/>
            <a:r>
              <a:rPr lang="en-US" sz="2200" dirty="0" smtClean="0"/>
              <a:t>MTS Load cell and LVDT</a:t>
            </a:r>
          </a:p>
          <a:p>
            <a:pPr marL="457200" lvl="1" indent="0">
              <a:buNone/>
            </a:pPr>
            <a:endParaRPr lang="en-US" dirty="0" smtClean="0"/>
          </a:p>
          <a:p>
            <a:r>
              <a:rPr lang="en-US" sz="2600" dirty="0" smtClean="0"/>
              <a:t>SOMAT eDAQ Lite</a:t>
            </a:r>
          </a:p>
          <a:p>
            <a:pPr lvl="1"/>
            <a:r>
              <a:rPr lang="en-US" sz="2200" dirty="0" smtClean="0"/>
              <a:t>Record time </a:t>
            </a:r>
            <a:r>
              <a:rPr lang="en-US" sz="2200" dirty="0"/>
              <a:t>h</a:t>
            </a:r>
            <a:r>
              <a:rPr lang="en-US" sz="2200" dirty="0" smtClean="0"/>
              <a:t>istory </a:t>
            </a:r>
            <a:r>
              <a:rPr lang="en-US" sz="2200" dirty="0" smtClean="0"/>
              <a:t>file</a:t>
            </a:r>
          </a:p>
          <a:p>
            <a:pPr lvl="1"/>
            <a:r>
              <a:rPr lang="en-US" sz="2200" dirty="0" smtClean="0"/>
              <a:t>Collecting Load &amp; Displacement</a:t>
            </a:r>
          </a:p>
          <a:p>
            <a:pPr lvl="1"/>
            <a:r>
              <a:rPr lang="en-US" sz="2200" dirty="0" smtClean="0"/>
              <a:t>Collect strain on certain specimens</a:t>
            </a:r>
            <a:endParaRPr lang="en-US" sz="2200" dirty="0" smtClean="0"/>
          </a:p>
          <a:p>
            <a:pPr marL="0" indent="0">
              <a:buNone/>
            </a:pPr>
            <a:endParaRPr lang="en-US" dirty="0" smtClean="0"/>
          </a:p>
          <a:p>
            <a:r>
              <a:rPr lang="en-US" sz="2600" dirty="0" smtClean="0"/>
              <a:t>Dino-Lite USB Cameras / Laptop</a:t>
            </a:r>
          </a:p>
          <a:p>
            <a:pPr lvl="1"/>
            <a:r>
              <a:rPr lang="en-US" sz="2200" dirty="0" smtClean="0"/>
              <a:t>Capture time-lapse video at weld toe</a:t>
            </a:r>
          </a:p>
          <a:p>
            <a:pPr marL="0" indent="0">
              <a:buNone/>
            </a:pPr>
            <a:endParaRPr lang="en-US" dirty="0" smtClean="0"/>
          </a:p>
        </p:txBody>
      </p:sp>
      <p:pic>
        <p:nvPicPr>
          <p:cNvPr id="11" name="Picture 5" descr="C:\Users\en69856\Desktop\ADV\Training_DesignRef\Fatigue_Design_and_Evaluation\Spring_2014_SAE_FDE_Meeting\Photos_Video\Setup\T_Weld_Setup_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199" y="1066800"/>
            <a:ext cx="3505201" cy="2628901"/>
          </a:xfrm>
          <a:prstGeom prst="rect">
            <a:avLst/>
          </a:prstGeom>
          <a:noFill/>
          <a:extLst>
            <a:ext uri="{909E8E84-426E-40DD-AFC4-6F175D3DCCD1}">
              <a14:hiddenFill xmlns:a14="http://schemas.microsoft.com/office/drawing/2010/main">
                <a:solidFill>
                  <a:srgbClr val="FFFFFF"/>
                </a:solidFill>
              </a14:hiddenFill>
            </a:ext>
          </a:extLst>
        </p:spPr>
      </p:pic>
      <p:sp>
        <p:nvSpPr>
          <p:cNvPr id="3" name="Date Placeholder 2"/>
          <p:cNvSpPr>
            <a:spLocks noGrp="1"/>
          </p:cNvSpPr>
          <p:nvPr>
            <p:ph type="dt" sz="half" idx="10"/>
          </p:nvPr>
        </p:nvSpPr>
        <p:spPr>
          <a:xfrm>
            <a:off x="0" y="6584950"/>
            <a:ext cx="2133600" cy="273050"/>
          </a:xfrm>
        </p:spPr>
        <p:txBody>
          <a:bodyPr/>
          <a:lstStyle/>
          <a:p>
            <a:r>
              <a:rPr lang="en-US" dirty="0"/>
              <a:t>October 11, 2017</a:t>
            </a:r>
          </a:p>
        </p:txBody>
      </p:sp>
      <p:sp>
        <p:nvSpPr>
          <p:cNvPr id="4" name="Footer Placeholder 3"/>
          <p:cNvSpPr>
            <a:spLocks noGrp="1"/>
          </p:cNvSpPr>
          <p:nvPr>
            <p:ph type="ftr" sz="quarter" idx="11"/>
          </p:nvPr>
        </p:nvSpPr>
        <p:spPr>
          <a:xfrm>
            <a:off x="3124200" y="6584950"/>
            <a:ext cx="2895600" cy="273050"/>
          </a:xfrm>
        </p:spPr>
        <p:txBody>
          <a:bodyPr/>
          <a:lstStyle/>
          <a:p>
            <a:r>
              <a:rPr lang="en-US" dirty="0" smtClean="0"/>
              <a:t>SAE FD&amp;E</a:t>
            </a:r>
            <a:endParaRPr lang="en-US" dirty="0"/>
          </a:p>
        </p:txBody>
      </p:sp>
      <p:sp>
        <p:nvSpPr>
          <p:cNvPr id="6" name="Slide Number Placeholder 5"/>
          <p:cNvSpPr>
            <a:spLocks noGrp="1"/>
          </p:cNvSpPr>
          <p:nvPr>
            <p:ph type="sldNum" sz="quarter" idx="12"/>
          </p:nvPr>
        </p:nvSpPr>
        <p:spPr>
          <a:xfrm>
            <a:off x="7010400" y="6584950"/>
            <a:ext cx="2133600" cy="273050"/>
          </a:xfrm>
        </p:spPr>
        <p:txBody>
          <a:bodyPr/>
          <a:lstStyle/>
          <a:p>
            <a:fld id="{366AF26D-3603-43C5-9B07-9313C5F3052C}" type="slidenum">
              <a:rPr lang="en-US" smtClean="0"/>
              <a:t>8</a:t>
            </a:fld>
            <a:endParaRPr lang="en-US"/>
          </a:p>
        </p:txBody>
      </p:sp>
      <p:pic>
        <p:nvPicPr>
          <p:cNvPr id="13" name="Picture 2" descr="C:\Users\en69856\Desktop\ADV\Training_DesignRef\Fatigue_Design_and_Evaluation\Spring_2014_SAE_FDE_Meeting\Photos_Video\Setup\T_Weld_Setup_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0198" y="3879056"/>
            <a:ext cx="3505201" cy="2628901"/>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1" y="0"/>
            <a:ext cx="9144000" cy="266700"/>
          </a:xfrm>
          <a:prstGeom prst="rect">
            <a:avLst/>
          </a:prstGeom>
          <a:solidFill>
            <a:schemeClr val="bg1">
              <a:lumMod val="9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dirty="0"/>
              <a:t>Total Fatigue Life: Crack Initiation </a:t>
            </a:r>
            <a:r>
              <a:rPr lang="en-US" sz="1800" b="1" dirty="0" smtClean="0"/>
              <a:t>and </a:t>
            </a:r>
            <a:r>
              <a:rPr lang="en-US" sz="1800" b="1" dirty="0"/>
              <a:t>Crack Propagation…Info</a:t>
            </a:r>
          </a:p>
        </p:txBody>
      </p:sp>
    </p:spTree>
    <p:extLst>
      <p:ext uri="{BB962C8B-B14F-4D97-AF65-F5344CB8AC3E}">
        <p14:creationId xmlns:p14="http://schemas.microsoft.com/office/powerpoint/2010/main" val="8545399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6370</TotalTime>
  <Words>2479</Words>
  <Application>Microsoft Office PowerPoint</Application>
  <PresentationFormat>On-screen Show (4:3)</PresentationFormat>
  <Paragraphs>399</Paragraphs>
  <Slides>37</Slides>
  <Notes>21</Notes>
  <HiddenSlides>1</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Calibri</vt:lpstr>
      <vt:lpstr>Office Theme</vt:lpstr>
      <vt:lpstr>PowerPoint Presentation</vt:lpstr>
      <vt:lpstr>Society of Automotive Engineering Fatigue Design and Evaluation Committee (SAE FD&amp;E)       A36 T-Joint Effort Participants/Contributors</vt:lpstr>
      <vt:lpstr>Total Fatigue Life: Crack Initiation and Crack Propagation</vt:lpstr>
      <vt:lpstr>Machined  Specimen Configuration and Test Fixture/FEM Boundary Conditions</vt:lpstr>
      <vt:lpstr>Welded and Machined Specimens</vt:lpstr>
      <vt:lpstr>T-Weld Test &amp; Analysis Overview</vt:lpstr>
      <vt:lpstr>Test Log – Machined Specimens, Constant, Block, &amp; Variable Amplitude Loading</vt:lpstr>
      <vt:lpstr>Test Log – Welded Specimens, Constant, Block, &amp; Variable Amplitude Loading</vt:lpstr>
      <vt:lpstr>T-Weld Test Set Up</vt:lpstr>
      <vt:lpstr>SAE FD&amp;E T-Weld Test Set Up</vt:lpstr>
      <vt:lpstr>PowerPoint Presentation</vt:lpstr>
      <vt:lpstr>Machined T-Weld Specimens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RPC Iterations</vt:lpstr>
      <vt:lpstr>RPC Iterations – Transmission Time History</vt:lpstr>
      <vt:lpstr>RPC Iterations – Bracket Time History</vt:lpstr>
      <vt:lpstr>RPC Iterations – Suspension Time History</vt:lpstr>
      <vt:lpstr>RPC Iterations – Final Drive</vt:lpstr>
      <vt:lpstr>PowerPoint Presentation</vt:lpstr>
      <vt:lpstr>PowerPoint Presentation</vt:lpstr>
      <vt:lpstr>PowerPoint Presentation</vt:lpstr>
      <vt:lpstr>PowerPoint Presentation</vt:lpstr>
      <vt:lpstr>PowerPoint Presentation</vt:lpstr>
      <vt:lpstr>Total Fatigue Life: Crack Initiation and Crack Propagation</vt:lpstr>
      <vt:lpstr>Total Fatigue Life: Crack Initiation and Crack Propagation</vt:lpstr>
      <vt:lpstr>Total Fatigue Life: Crack Initiation and Crack Propagation</vt:lpstr>
      <vt:lpstr>Total Fatigue Life: Crack Initiation and Crack Propagation</vt:lpstr>
      <vt:lpstr>Total Fatigue Life: Crack Initiation and Crack Propagation</vt:lpstr>
      <vt:lpstr>Total Fatigue Life: Crack Initiation and Crack Propagation</vt:lpstr>
      <vt:lpstr>Total Fatigue Life: Crack Initiation and Crack Propagation</vt:lpstr>
      <vt:lpstr>Total Fatigue Life: Crack Initiation and Crack Propagation</vt:lpstr>
    </vt:vector>
  </TitlesOfParts>
  <Company>Deere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 M Norton</dc:creator>
  <cp:lastModifiedBy>Norton Eric M</cp:lastModifiedBy>
  <cp:revision>222</cp:revision>
  <cp:lastPrinted>2014-04-12T23:18:06Z</cp:lastPrinted>
  <dcterms:created xsi:type="dcterms:W3CDTF">2014-03-24T18:02:31Z</dcterms:created>
  <dcterms:modified xsi:type="dcterms:W3CDTF">2017-10-11T05:34:45Z</dcterms:modified>
</cp:coreProperties>
</file>