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58" r:id="rId3"/>
    <p:sldId id="257" r:id="rId4"/>
    <p:sldId id="263" r:id="rId5"/>
    <p:sldId id="265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0-08T21:18:07.979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16340 7516 4736,'0'0'0,"0"0"896,0 0 0,0 0-768,0 0 128,0 0-128,0 0 128,0 0-384,0 0 128,0 0-4992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0-08T21:21:35.40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210 210 8960,'0'0'0,"26"-79"0,0 53 0,-26-26 0,26 25 0,0 1-6272</inkml:trace>
  <inkml:trace contextRef="#ctx0" brushRef="#br0" timeOffset="4122.8528">79 498 4736,'0'0'0,"0"0"-3072</inkml:trace>
  <inkml:trace contextRef="#ctx0" brushRef="#br0" timeOffset="4123.8528">0 262 6656,'0'-26'0,"0"0"512,0 26 128,0-26-640,0 26 0,0 0-640,0 0 0,0 0-3712</inkml:trace>
  <inkml:trace contextRef="#ctx0" brushRef="#br0" timeOffset="4124.8528">210 131 10880,'26'0'0,"1"0"0,-27 0 128,-27 0-256,1-26 0,26 26-4096,0 0 128,0 0 3712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6E77E-3622-4F04-9E08-1AF9F821EF90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4E81D-AF6E-4B97-AFD4-F6BEBFD42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0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1650" cy="3140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0BBE-9134-4D04-A3D6-545802610A6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0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1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9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9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4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2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1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0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3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94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5B248-0CCE-4D02-B9C7-6B4720EDF9CD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C1D58-03F2-4F47-8FEE-B13BB5DC6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NUL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851" y="1124515"/>
            <a:ext cx="6172200" cy="3394472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Converting load data to design targets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400" dirty="0"/>
              <a:t>SAE FD&amp;E Fall Meeting</a:t>
            </a:r>
          </a:p>
          <a:p>
            <a:pPr marL="0" indent="0" algn="ctr">
              <a:buNone/>
            </a:pPr>
            <a:r>
              <a:rPr lang="en-US" sz="1400" dirty="0"/>
              <a:t>Dan Lingenfelser</a:t>
            </a:r>
          </a:p>
          <a:p>
            <a:pPr marL="0" indent="0" algn="ctr">
              <a:buNone/>
            </a:pPr>
            <a:r>
              <a:rPr lang="en-US" sz="1400" dirty="0"/>
              <a:t>11 October 2017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0" y="1"/>
            <a:ext cx="6858000" cy="200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b="1" dirty="0">
              <a:solidFill>
                <a:prstClr val="black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009900" y="5738812"/>
            <a:ext cx="1600200" cy="204788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10150" y="5738812"/>
            <a:ext cx="2171700" cy="204788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156080" y="3594498"/>
            <a:ext cx="2864112" cy="654675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Accurate simulations require accurate inputs</a:t>
            </a:r>
          </a:p>
        </p:txBody>
      </p:sp>
      <p:sp>
        <p:nvSpPr>
          <p:cNvPr id="8" name="Oval 7"/>
          <p:cNvSpPr/>
          <p:nvPr/>
        </p:nvSpPr>
        <p:spPr>
          <a:xfrm>
            <a:off x="8139703" y="4616364"/>
            <a:ext cx="3214097" cy="821304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What is the greatest source of uncertainty in life prediction?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66D7B7F-AF04-4A88-8531-EFA90D216601}"/>
                  </a:ext>
                </a:extLst>
              </p14:cNvPr>
              <p14:cNvContentPartPr/>
              <p14:nvPr/>
            </p14:nvContentPartPr>
            <p14:xfrm>
              <a:off x="10397673" y="5288252"/>
              <a:ext cx="240" cy="2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66D7B7F-AF04-4A88-8531-EFA90D21660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93833" y="5284412"/>
                <a:ext cx="7920" cy="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657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984F4123-524A-4D36-A427-FACC8EDF65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6651" name="Picture 91" descr="mag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685800"/>
            <a:ext cx="127000" cy="12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1676400" y="914400"/>
            <a:ext cx="1981200" cy="609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Distribution/Uncertainty of Load Histories</a:t>
            </a: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63" name="Oval 3"/>
          <p:cNvSpPr>
            <a:spLocks noChangeArrowheads="1"/>
          </p:cNvSpPr>
          <p:nvPr/>
        </p:nvSpPr>
        <p:spPr bwMode="auto">
          <a:xfrm>
            <a:off x="3962400" y="1066800"/>
            <a:ext cx="1828800" cy="8382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600">
                <a:solidFill>
                  <a:prstClr val="black"/>
                </a:solidFill>
                <a:latin typeface="Times New Roman" pitchFamily="18" charset="0"/>
              </a:rPr>
              <a:t>Geometry variation &amp; uncertainty</a:t>
            </a: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590918" y="302270"/>
            <a:ext cx="44005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</a:rPr>
              <a:t>Future Life Prediction Model</a:t>
            </a: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1992630" y="4822825"/>
            <a:ext cx="1981200" cy="1295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Stress/strain curve</a:t>
            </a:r>
          </a:p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UTS/ductility</a:t>
            </a:r>
          </a:p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Initiation properties</a:t>
            </a:r>
          </a:p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Da/DN properties</a:t>
            </a:r>
          </a:p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Toughness</a:t>
            </a:r>
          </a:p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Variability/Uncertainty</a:t>
            </a: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1981200" y="3581400"/>
            <a:ext cx="1447800" cy="914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Material Properties</a:t>
            </a: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67" name="Oval 7"/>
          <p:cNvSpPr>
            <a:spLocks noChangeArrowheads="1"/>
          </p:cNvSpPr>
          <p:nvPr/>
        </p:nvSpPr>
        <p:spPr bwMode="auto">
          <a:xfrm>
            <a:off x="2971800" y="2286000"/>
            <a:ext cx="2667000" cy="914400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600" dirty="0">
                <a:solidFill>
                  <a:prstClr val="black"/>
                </a:solidFill>
                <a:latin typeface="Times New Roman" pitchFamily="18" charset="0"/>
              </a:rPr>
              <a:t>Probabilistic Fatigue Analysis</a:t>
            </a:r>
          </a:p>
          <a:p>
            <a:pPr algn="ctr" eaLnBrk="0" hangingPunct="0"/>
            <a:r>
              <a:rPr lang="en-US" sz="1600" dirty="0">
                <a:solidFill>
                  <a:prstClr val="black"/>
                </a:solidFill>
                <a:latin typeface="Times New Roman" pitchFamily="18" charset="0"/>
              </a:rPr>
              <a:t>Uncertainty analysis</a:t>
            </a:r>
            <a:endParaRPr lang="en-US" sz="1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>
            <a:off x="2696846" y="1541464"/>
            <a:ext cx="960754" cy="8207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V="1">
            <a:off x="3276600" y="32004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 flipH="1">
            <a:off x="4648200" y="19050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6572" name="Oval 12"/>
          <p:cNvSpPr>
            <a:spLocks noChangeArrowheads="1"/>
          </p:cNvSpPr>
          <p:nvPr/>
        </p:nvSpPr>
        <p:spPr bwMode="auto">
          <a:xfrm>
            <a:off x="8357288" y="4114800"/>
            <a:ext cx="2005912" cy="647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600">
                <a:solidFill>
                  <a:prstClr val="black"/>
                </a:solidFill>
                <a:latin typeface="Times New Roman" pitchFamily="18" charset="0"/>
              </a:rPr>
              <a:t>Business Risk Analysis</a:t>
            </a: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6400800" y="4038600"/>
            <a:ext cx="11430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Commercial Factors</a:t>
            </a: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6574" name="Line 14"/>
          <p:cNvSpPr>
            <a:spLocks noChangeShapeType="1"/>
          </p:cNvSpPr>
          <p:nvPr/>
        </p:nvSpPr>
        <p:spPr bwMode="auto">
          <a:xfrm>
            <a:off x="5638800" y="2743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6575" name="Line 15"/>
          <p:cNvSpPr>
            <a:spLocks noChangeShapeType="1"/>
          </p:cNvSpPr>
          <p:nvPr/>
        </p:nvSpPr>
        <p:spPr bwMode="auto">
          <a:xfrm>
            <a:off x="8610600" y="3581400"/>
            <a:ext cx="301622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6582" name="Line 22"/>
          <p:cNvSpPr>
            <a:spLocks noChangeShapeType="1"/>
          </p:cNvSpPr>
          <p:nvPr/>
        </p:nvSpPr>
        <p:spPr bwMode="auto">
          <a:xfrm>
            <a:off x="7543800" y="43434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6583" name="Line 23"/>
          <p:cNvSpPr>
            <a:spLocks noChangeShapeType="1"/>
          </p:cNvSpPr>
          <p:nvPr/>
        </p:nvSpPr>
        <p:spPr bwMode="auto">
          <a:xfrm>
            <a:off x="9159898" y="4800600"/>
            <a:ext cx="23478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66584" name="Object 24"/>
          <p:cNvGraphicFramePr>
            <a:graphicFrameLocks noChangeAspect="1"/>
          </p:cNvGraphicFramePr>
          <p:nvPr>
            <p:extLst/>
          </p:nvPr>
        </p:nvGraphicFramePr>
        <p:xfrm>
          <a:off x="8433511" y="5013325"/>
          <a:ext cx="23971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Clip" r:id="rId4" imgW="1712671" imgH="652882" progId="MS_ClipArt_Gallery.2">
                  <p:embed/>
                </p:oleObj>
              </mc:Choice>
              <mc:Fallback>
                <p:oleObj name="Clip" r:id="rId4" imgW="1712671" imgH="652882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3511" y="5013325"/>
                        <a:ext cx="239712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654" name="Oval 94"/>
          <p:cNvSpPr>
            <a:spLocks noChangeArrowheads="1"/>
          </p:cNvSpPr>
          <p:nvPr/>
        </p:nvSpPr>
        <p:spPr bwMode="auto">
          <a:xfrm>
            <a:off x="5235586" y="5858712"/>
            <a:ext cx="3595688" cy="605909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100">
                <a:solidFill>
                  <a:prstClr val="black"/>
                </a:solidFill>
                <a:latin typeface="Times New Roman" pitchFamily="18" charset="0"/>
              </a:rPr>
              <a:t>Objective of Analysis is Decision, Better Product, etc</a:t>
            </a:r>
          </a:p>
        </p:txBody>
      </p:sp>
      <p:sp>
        <p:nvSpPr>
          <p:cNvPr id="66657" name="Line 97"/>
          <p:cNvSpPr>
            <a:spLocks noChangeShapeType="1"/>
          </p:cNvSpPr>
          <p:nvPr/>
        </p:nvSpPr>
        <p:spPr bwMode="auto">
          <a:xfrm flipV="1">
            <a:off x="26670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66660" name="Group 100"/>
          <p:cNvGrpSpPr>
            <a:grpSpLocks/>
          </p:cNvGrpSpPr>
          <p:nvPr/>
        </p:nvGrpSpPr>
        <p:grpSpPr bwMode="auto">
          <a:xfrm>
            <a:off x="7473951" y="1041400"/>
            <a:ext cx="1928813" cy="2139950"/>
            <a:chOff x="528" y="1776"/>
            <a:chExt cx="288" cy="336"/>
          </a:xfrm>
        </p:grpSpPr>
        <p:sp>
          <p:nvSpPr>
            <p:cNvPr id="66661" name="Line 101"/>
            <p:cNvSpPr>
              <a:spLocks noChangeShapeType="1"/>
            </p:cNvSpPr>
            <p:nvPr/>
          </p:nvSpPr>
          <p:spPr bwMode="auto">
            <a:xfrm>
              <a:off x="528" y="177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662" name="Line 102"/>
            <p:cNvSpPr>
              <a:spLocks noChangeShapeType="1"/>
            </p:cNvSpPr>
            <p:nvPr/>
          </p:nvSpPr>
          <p:spPr bwMode="auto">
            <a:xfrm>
              <a:off x="528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663" name="Line 103"/>
            <p:cNvSpPr>
              <a:spLocks noChangeShapeType="1"/>
            </p:cNvSpPr>
            <p:nvPr/>
          </p:nvSpPr>
          <p:spPr bwMode="auto">
            <a:xfrm flipV="1">
              <a:off x="624" y="1872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664" name="Group 104"/>
          <p:cNvGrpSpPr>
            <a:grpSpLocks/>
          </p:cNvGrpSpPr>
          <p:nvPr/>
        </p:nvGrpSpPr>
        <p:grpSpPr bwMode="auto">
          <a:xfrm rot="-10622926">
            <a:off x="8537575" y="1755775"/>
            <a:ext cx="731838" cy="1308100"/>
            <a:chOff x="4368" y="2112"/>
            <a:chExt cx="528" cy="1056"/>
          </a:xfrm>
        </p:grpSpPr>
        <p:sp>
          <p:nvSpPr>
            <p:cNvPr id="66665" name="Line 105"/>
            <p:cNvSpPr>
              <a:spLocks noChangeShapeType="1"/>
            </p:cNvSpPr>
            <p:nvPr/>
          </p:nvSpPr>
          <p:spPr bwMode="auto">
            <a:xfrm flipV="1">
              <a:off x="4368" y="302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666" name="Line 106"/>
            <p:cNvSpPr>
              <a:spLocks noChangeShapeType="1"/>
            </p:cNvSpPr>
            <p:nvPr/>
          </p:nvSpPr>
          <p:spPr bwMode="auto">
            <a:xfrm flipV="1">
              <a:off x="4560" y="288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667" name="Line 107"/>
            <p:cNvSpPr>
              <a:spLocks noChangeShapeType="1"/>
            </p:cNvSpPr>
            <p:nvPr/>
          </p:nvSpPr>
          <p:spPr bwMode="auto">
            <a:xfrm flipV="1">
              <a:off x="470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668" name="Line 108"/>
            <p:cNvSpPr>
              <a:spLocks noChangeShapeType="1"/>
            </p:cNvSpPr>
            <p:nvPr/>
          </p:nvSpPr>
          <p:spPr bwMode="auto">
            <a:xfrm flipV="1">
              <a:off x="4800" y="2592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6669" name="Group 109"/>
            <p:cNvGrpSpPr>
              <a:grpSpLocks/>
            </p:cNvGrpSpPr>
            <p:nvPr/>
          </p:nvGrpSpPr>
          <p:grpSpPr bwMode="auto">
            <a:xfrm>
              <a:off x="4848" y="2112"/>
              <a:ext cx="48" cy="480"/>
              <a:chOff x="4848" y="2112"/>
              <a:chExt cx="48" cy="480"/>
            </a:xfrm>
          </p:grpSpPr>
          <p:sp>
            <p:nvSpPr>
              <p:cNvPr id="66670" name="Line 110"/>
              <p:cNvSpPr>
                <a:spLocks noChangeShapeType="1"/>
              </p:cNvSpPr>
              <p:nvPr/>
            </p:nvSpPr>
            <p:spPr bwMode="auto">
              <a:xfrm flipV="1">
                <a:off x="4848" y="2352"/>
                <a:ext cx="4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71" name="Line 111"/>
              <p:cNvSpPr>
                <a:spLocks noChangeShapeType="1"/>
              </p:cNvSpPr>
              <p:nvPr/>
            </p:nvSpPr>
            <p:spPr bwMode="auto">
              <a:xfrm flipV="1">
                <a:off x="4896" y="211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6672" name="Group 112"/>
          <p:cNvGrpSpPr>
            <a:grpSpLocks/>
          </p:cNvGrpSpPr>
          <p:nvPr/>
        </p:nvGrpSpPr>
        <p:grpSpPr bwMode="auto">
          <a:xfrm>
            <a:off x="7859713" y="1322388"/>
            <a:ext cx="963612" cy="1420812"/>
            <a:chOff x="4464" y="2880"/>
            <a:chExt cx="600" cy="734"/>
          </a:xfrm>
        </p:grpSpPr>
        <p:sp>
          <p:nvSpPr>
            <p:cNvPr id="66673" name="Line 113"/>
            <p:cNvSpPr>
              <a:spLocks noChangeShapeType="1"/>
            </p:cNvSpPr>
            <p:nvPr/>
          </p:nvSpPr>
          <p:spPr bwMode="auto">
            <a:xfrm flipV="1">
              <a:off x="4464" y="3552"/>
              <a:ext cx="144" cy="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6674" name="Group 114"/>
            <p:cNvGrpSpPr>
              <a:grpSpLocks/>
            </p:cNvGrpSpPr>
            <p:nvPr/>
          </p:nvGrpSpPr>
          <p:grpSpPr bwMode="auto">
            <a:xfrm>
              <a:off x="4608" y="2880"/>
              <a:ext cx="456" cy="674"/>
              <a:chOff x="4368" y="2112"/>
              <a:chExt cx="528" cy="1056"/>
            </a:xfrm>
          </p:grpSpPr>
          <p:sp>
            <p:nvSpPr>
              <p:cNvPr id="66675" name="Line 115"/>
              <p:cNvSpPr>
                <a:spLocks noChangeShapeType="1"/>
              </p:cNvSpPr>
              <p:nvPr/>
            </p:nvSpPr>
            <p:spPr bwMode="auto">
              <a:xfrm flipV="1">
                <a:off x="4368" y="3024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76" name="Line 116"/>
              <p:cNvSpPr>
                <a:spLocks noChangeShapeType="1"/>
              </p:cNvSpPr>
              <p:nvPr/>
            </p:nvSpPr>
            <p:spPr bwMode="auto">
              <a:xfrm flipV="1">
                <a:off x="4560" y="2880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77" name="Line 117"/>
              <p:cNvSpPr>
                <a:spLocks noChangeShapeType="1"/>
              </p:cNvSpPr>
              <p:nvPr/>
            </p:nvSpPr>
            <p:spPr bwMode="auto">
              <a:xfrm flipV="1">
                <a:off x="4704" y="2736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78" name="Line 118"/>
              <p:cNvSpPr>
                <a:spLocks noChangeShapeType="1"/>
              </p:cNvSpPr>
              <p:nvPr/>
            </p:nvSpPr>
            <p:spPr bwMode="auto">
              <a:xfrm flipV="1">
                <a:off x="4800" y="2592"/>
                <a:ext cx="4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6679" name="Group 119"/>
              <p:cNvGrpSpPr>
                <a:grpSpLocks/>
              </p:cNvGrpSpPr>
              <p:nvPr/>
            </p:nvGrpSpPr>
            <p:grpSpPr bwMode="auto">
              <a:xfrm>
                <a:off x="4848" y="2112"/>
                <a:ext cx="48" cy="480"/>
                <a:chOff x="4848" y="2112"/>
                <a:chExt cx="48" cy="480"/>
              </a:xfrm>
            </p:grpSpPr>
            <p:sp>
              <p:nvSpPr>
                <p:cNvPr id="66680" name="Line 120"/>
                <p:cNvSpPr>
                  <a:spLocks noChangeShapeType="1"/>
                </p:cNvSpPr>
                <p:nvPr/>
              </p:nvSpPr>
              <p:spPr bwMode="auto">
                <a:xfrm flipV="1">
                  <a:off x="4848" y="2352"/>
                  <a:ext cx="4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681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4896" y="211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66682" name="Group 122"/>
          <p:cNvGrpSpPr>
            <a:grpSpLocks/>
          </p:cNvGrpSpPr>
          <p:nvPr/>
        </p:nvGrpSpPr>
        <p:grpSpPr bwMode="auto">
          <a:xfrm>
            <a:off x="7781925" y="1227139"/>
            <a:ext cx="965200" cy="1423987"/>
            <a:chOff x="4464" y="2880"/>
            <a:chExt cx="600" cy="734"/>
          </a:xfrm>
        </p:grpSpPr>
        <p:sp>
          <p:nvSpPr>
            <p:cNvPr id="66683" name="Line 123"/>
            <p:cNvSpPr>
              <a:spLocks noChangeShapeType="1"/>
            </p:cNvSpPr>
            <p:nvPr/>
          </p:nvSpPr>
          <p:spPr bwMode="auto">
            <a:xfrm flipV="1">
              <a:off x="4464" y="3552"/>
              <a:ext cx="144" cy="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6684" name="Group 124"/>
            <p:cNvGrpSpPr>
              <a:grpSpLocks/>
            </p:cNvGrpSpPr>
            <p:nvPr/>
          </p:nvGrpSpPr>
          <p:grpSpPr bwMode="auto">
            <a:xfrm>
              <a:off x="4608" y="2880"/>
              <a:ext cx="456" cy="674"/>
              <a:chOff x="4368" y="2112"/>
              <a:chExt cx="528" cy="1056"/>
            </a:xfrm>
          </p:grpSpPr>
          <p:sp>
            <p:nvSpPr>
              <p:cNvPr id="66685" name="Line 125"/>
              <p:cNvSpPr>
                <a:spLocks noChangeShapeType="1"/>
              </p:cNvSpPr>
              <p:nvPr/>
            </p:nvSpPr>
            <p:spPr bwMode="auto">
              <a:xfrm flipV="1">
                <a:off x="4368" y="3024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86" name="Line 126"/>
              <p:cNvSpPr>
                <a:spLocks noChangeShapeType="1"/>
              </p:cNvSpPr>
              <p:nvPr/>
            </p:nvSpPr>
            <p:spPr bwMode="auto">
              <a:xfrm flipV="1">
                <a:off x="4560" y="2880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87" name="Line 127"/>
              <p:cNvSpPr>
                <a:spLocks noChangeShapeType="1"/>
              </p:cNvSpPr>
              <p:nvPr/>
            </p:nvSpPr>
            <p:spPr bwMode="auto">
              <a:xfrm flipV="1">
                <a:off x="4704" y="2736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88" name="Line 128"/>
              <p:cNvSpPr>
                <a:spLocks noChangeShapeType="1"/>
              </p:cNvSpPr>
              <p:nvPr/>
            </p:nvSpPr>
            <p:spPr bwMode="auto">
              <a:xfrm flipV="1">
                <a:off x="4800" y="2592"/>
                <a:ext cx="4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6689" name="Group 129"/>
              <p:cNvGrpSpPr>
                <a:grpSpLocks/>
              </p:cNvGrpSpPr>
              <p:nvPr/>
            </p:nvGrpSpPr>
            <p:grpSpPr bwMode="auto">
              <a:xfrm>
                <a:off x="4848" y="2112"/>
                <a:ext cx="48" cy="480"/>
                <a:chOff x="4848" y="2112"/>
                <a:chExt cx="48" cy="480"/>
              </a:xfrm>
            </p:grpSpPr>
            <p:sp>
              <p:nvSpPr>
                <p:cNvPr id="66690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4848" y="2352"/>
                  <a:ext cx="4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691" name="Line 131"/>
                <p:cNvSpPr>
                  <a:spLocks noChangeShapeType="1"/>
                </p:cNvSpPr>
                <p:nvPr/>
              </p:nvSpPr>
              <p:spPr bwMode="auto">
                <a:xfrm flipV="1">
                  <a:off x="4896" y="211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66692" name="Group 132"/>
          <p:cNvGrpSpPr>
            <a:grpSpLocks/>
          </p:cNvGrpSpPr>
          <p:nvPr/>
        </p:nvGrpSpPr>
        <p:grpSpPr bwMode="auto">
          <a:xfrm>
            <a:off x="7705726" y="1135063"/>
            <a:ext cx="963613" cy="1422400"/>
            <a:chOff x="4464" y="2880"/>
            <a:chExt cx="600" cy="734"/>
          </a:xfrm>
        </p:grpSpPr>
        <p:sp>
          <p:nvSpPr>
            <p:cNvPr id="66693" name="Line 133"/>
            <p:cNvSpPr>
              <a:spLocks noChangeShapeType="1"/>
            </p:cNvSpPr>
            <p:nvPr/>
          </p:nvSpPr>
          <p:spPr bwMode="auto">
            <a:xfrm flipV="1">
              <a:off x="4464" y="3552"/>
              <a:ext cx="144" cy="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6694" name="Group 134"/>
            <p:cNvGrpSpPr>
              <a:grpSpLocks/>
            </p:cNvGrpSpPr>
            <p:nvPr/>
          </p:nvGrpSpPr>
          <p:grpSpPr bwMode="auto">
            <a:xfrm>
              <a:off x="4608" y="2880"/>
              <a:ext cx="456" cy="674"/>
              <a:chOff x="4368" y="2112"/>
              <a:chExt cx="528" cy="1056"/>
            </a:xfrm>
          </p:grpSpPr>
          <p:sp>
            <p:nvSpPr>
              <p:cNvPr id="66695" name="Line 135"/>
              <p:cNvSpPr>
                <a:spLocks noChangeShapeType="1"/>
              </p:cNvSpPr>
              <p:nvPr/>
            </p:nvSpPr>
            <p:spPr bwMode="auto">
              <a:xfrm flipV="1">
                <a:off x="4368" y="3024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96" name="Line 136"/>
              <p:cNvSpPr>
                <a:spLocks noChangeShapeType="1"/>
              </p:cNvSpPr>
              <p:nvPr/>
            </p:nvSpPr>
            <p:spPr bwMode="auto">
              <a:xfrm flipV="1">
                <a:off x="4560" y="2880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97" name="Line 137"/>
              <p:cNvSpPr>
                <a:spLocks noChangeShapeType="1"/>
              </p:cNvSpPr>
              <p:nvPr/>
            </p:nvSpPr>
            <p:spPr bwMode="auto">
              <a:xfrm flipV="1">
                <a:off x="4704" y="2736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98" name="Line 138"/>
              <p:cNvSpPr>
                <a:spLocks noChangeShapeType="1"/>
              </p:cNvSpPr>
              <p:nvPr/>
            </p:nvSpPr>
            <p:spPr bwMode="auto">
              <a:xfrm flipV="1">
                <a:off x="4800" y="2592"/>
                <a:ext cx="4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6699" name="Group 139"/>
              <p:cNvGrpSpPr>
                <a:grpSpLocks/>
              </p:cNvGrpSpPr>
              <p:nvPr/>
            </p:nvGrpSpPr>
            <p:grpSpPr bwMode="auto">
              <a:xfrm>
                <a:off x="4848" y="2112"/>
                <a:ext cx="48" cy="480"/>
                <a:chOff x="4848" y="2112"/>
                <a:chExt cx="48" cy="480"/>
              </a:xfrm>
            </p:grpSpPr>
            <p:sp>
              <p:nvSpPr>
                <p:cNvPr id="66700" name="Line 140"/>
                <p:cNvSpPr>
                  <a:spLocks noChangeShapeType="1"/>
                </p:cNvSpPr>
                <p:nvPr/>
              </p:nvSpPr>
              <p:spPr bwMode="auto">
                <a:xfrm flipV="1">
                  <a:off x="4848" y="2352"/>
                  <a:ext cx="4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701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4896" y="211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66702" name="Group 142"/>
          <p:cNvGrpSpPr>
            <a:grpSpLocks/>
          </p:cNvGrpSpPr>
          <p:nvPr/>
        </p:nvGrpSpPr>
        <p:grpSpPr bwMode="auto">
          <a:xfrm rot="-10622926">
            <a:off x="8631238" y="1879600"/>
            <a:ext cx="730250" cy="1308100"/>
            <a:chOff x="4368" y="2112"/>
            <a:chExt cx="528" cy="1056"/>
          </a:xfrm>
        </p:grpSpPr>
        <p:sp>
          <p:nvSpPr>
            <p:cNvPr id="66703" name="Line 143"/>
            <p:cNvSpPr>
              <a:spLocks noChangeShapeType="1"/>
            </p:cNvSpPr>
            <p:nvPr/>
          </p:nvSpPr>
          <p:spPr bwMode="auto">
            <a:xfrm flipV="1">
              <a:off x="4368" y="302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704" name="Line 144"/>
            <p:cNvSpPr>
              <a:spLocks noChangeShapeType="1"/>
            </p:cNvSpPr>
            <p:nvPr/>
          </p:nvSpPr>
          <p:spPr bwMode="auto">
            <a:xfrm flipV="1">
              <a:off x="4560" y="288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705" name="Line 145"/>
            <p:cNvSpPr>
              <a:spLocks noChangeShapeType="1"/>
            </p:cNvSpPr>
            <p:nvPr/>
          </p:nvSpPr>
          <p:spPr bwMode="auto">
            <a:xfrm flipV="1">
              <a:off x="470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706" name="Line 146"/>
            <p:cNvSpPr>
              <a:spLocks noChangeShapeType="1"/>
            </p:cNvSpPr>
            <p:nvPr/>
          </p:nvSpPr>
          <p:spPr bwMode="auto">
            <a:xfrm flipV="1">
              <a:off x="4800" y="2592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6707" name="Group 147"/>
            <p:cNvGrpSpPr>
              <a:grpSpLocks/>
            </p:cNvGrpSpPr>
            <p:nvPr/>
          </p:nvGrpSpPr>
          <p:grpSpPr bwMode="auto">
            <a:xfrm>
              <a:off x="4848" y="2112"/>
              <a:ext cx="48" cy="480"/>
              <a:chOff x="4848" y="2112"/>
              <a:chExt cx="48" cy="480"/>
            </a:xfrm>
          </p:grpSpPr>
          <p:sp>
            <p:nvSpPr>
              <p:cNvPr id="66708" name="Line 148"/>
              <p:cNvSpPr>
                <a:spLocks noChangeShapeType="1"/>
              </p:cNvSpPr>
              <p:nvPr/>
            </p:nvSpPr>
            <p:spPr bwMode="auto">
              <a:xfrm flipV="1">
                <a:off x="4848" y="2352"/>
                <a:ext cx="4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709" name="Line 149"/>
              <p:cNvSpPr>
                <a:spLocks noChangeShapeType="1"/>
              </p:cNvSpPr>
              <p:nvPr/>
            </p:nvSpPr>
            <p:spPr bwMode="auto">
              <a:xfrm flipV="1">
                <a:off x="4896" y="211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6710" name="Group 150"/>
          <p:cNvGrpSpPr>
            <a:grpSpLocks/>
          </p:cNvGrpSpPr>
          <p:nvPr/>
        </p:nvGrpSpPr>
        <p:grpSpPr bwMode="auto">
          <a:xfrm rot="-10622926">
            <a:off x="8707439" y="1971675"/>
            <a:ext cx="731837" cy="1308100"/>
            <a:chOff x="4368" y="2112"/>
            <a:chExt cx="528" cy="1056"/>
          </a:xfrm>
        </p:grpSpPr>
        <p:sp>
          <p:nvSpPr>
            <p:cNvPr id="66711" name="Line 151"/>
            <p:cNvSpPr>
              <a:spLocks noChangeShapeType="1"/>
            </p:cNvSpPr>
            <p:nvPr/>
          </p:nvSpPr>
          <p:spPr bwMode="auto">
            <a:xfrm flipV="1">
              <a:off x="4368" y="302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712" name="Line 152"/>
            <p:cNvSpPr>
              <a:spLocks noChangeShapeType="1"/>
            </p:cNvSpPr>
            <p:nvPr/>
          </p:nvSpPr>
          <p:spPr bwMode="auto">
            <a:xfrm flipV="1">
              <a:off x="4560" y="288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713" name="Line 153"/>
            <p:cNvSpPr>
              <a:spLocks noChangeShapeType="1"/>
            </p:cNvSpPr>
            <p:nvPr/>
          </p:nvSpPr>
          <p:spPr bwMode="auto">
            <a:xfrm flipV="1">
              <a:off x="470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714" name="Line 154"/>
            <p:cNvSpPr>
              <a:spLocks noChangeShapeType="1"/>
            </p:cNvSpPr>
            <p:nvPr/>
          </p:nvSpPr>
          <p:spPr bwMode="auto">
            <a:xfrm flipV="1">
              <a:off x="4800" y="2592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6715" name="Group 155"/>
            <p:cNvGrpSpPr>
              <a:grpSpLocks/>
            </p:cNvGrpSpPr>
            <p:nvPr/>
          </p:nvGrpSpPr>
          <p:grpSpPr bwMode="auto">
            <a:xfrm>
              <a:off x="4848" y="2112"/>
              <a:ext cx="48" cy="480"/>
              <a:chOff x="4848" y="2112"/>
              <a:chExt cx="48" cy="480"/>
            </a:xfrm>
          </p:grpSpPr>
          <p:sp>
            <p:nvSpPr>
              <p:cNvPr id="66716" name="Line 156"/>
              <p:cNvSpPr>
                <a:spLocks noChangeShapeType="1"/>
              </p:cNvSpPr>
              <p:nvPr/>
            </p:nvSpPr>
            <p:spPr bwMode="auto">
              <a:xfrm flipV="1">
                <a:off x="4848" y="2352"/>
                <a:ext cx="4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717" name="Line 157"/>
              <p:cNvSpPr>
                <a:spLocks noChangeShapeType="1"/>
              </p:cNvSpPr>
              <p:nvPr/>
            </p:nvSpPr>
            <p:spPr bwMode="auto">
              <a:xfrm flipV="1">
                <a:off x="4896" y="211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66718" name="Text Box 158"/>
          <p:cNvSpPr txBox="1">
            <a:spLocks noChangeArrowheads="1"/>
          </p:cNvSpPr>
          <p:nvPr/>
        </p:nvSpPr>
        <p:spPr bwMode="auto">
          <a:xfrm>
            <a:off x="9170989" y="1227139"/>
            <a:ext cx="541337" cy="314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50%</a:t>
            </a:r>
          </a:p>
        </p:txBody>
      </p:sp>
      <p:sp>
        <p:nvSpPr>
          <p:cNvPr id="66721" name="Text Box 161"/>
          <p:cNvSpPr txBox="1">
            <a:spLocks noChangeArrowheads="1"/>
          </p:cNvSpPr>
          <p:nvPr/>
        </p:nvSpPr>
        <p:spPr bwMode="auto">
          <a:xfrm>
            <a:off x="8382001" y="762001"/>
            <a:ext cx="538163" cy="314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solidFill>
                  <a:prstClr val="black"/>
                </a:solidFill>
                <a:latin typeface="Times New Roman" pitchFamily="18" charset="0"/>
              </a:rPr>
              <a:t>99%</a:t>
            </a:r>
          </a:p>
        </p:txBody>
      </p:sp>
      <p:sp>
        <p:nvSpPr>
          <p:cNvPr id="66722" name="Text Box 162"/>
          <p:cNvSpPr txBox="1">
            <a:spLocks noChangeArrowheads="1"/>
          </p:cNvSpPr>
          <p:nvPr/>
        </p:nvSpPr>
        <p:spPr bwMode="auto">
          <a:xfrm rot="-5390940">
            <a:off x="6730207" y="1840707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prstClr val="black"/>
                </a:solidFill>
                <a:latin typeface="Times New Roman" pitchFamily="18" charset="0"/>
              </a:rPr>
              <a:t>% Failure</a:t>
            </a:r>
          </a:p>
        </p:txBody>
      </p:sp>
      <p:sp>
        <p:nvSpPr>
          <p:cNvPr id="66723" name="Text Box 163"/>
          <p:cNvSpPr txBox="1">
            <a:spLocks noChangeArrowheads="1"/>
          </p:cNvSpPr>
          <p:nvPr/>
        </p:nvSpPr>
        <p:spPr bwMode="auto">
          <a:xfrm>
            <a:off x="7543800" y="3279776"/>
            <a:ext cx="2667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</a:rPr>
              <a:t>Cumulative Usage Indicator 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(Hours, Miles, </a:t>
            </a:r>
            <a:r>
              <a:rPr lang="en-US" sz="1200" dirty="0" err="1">
                <a:solidFill>
                  <a:prstClr val="black"/>
                </a:solidFill>
                <a:latin typeface="Times New Roman" pitchFamily="18" charset="0"/>
              </a:rPr>
              <a:t>etc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6302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1676401" y="3431287"/>
            <a:ext cx="2467738" cy="1030287"/>
            <a:chOff x="202" y="2180"/>
            <a:chExt cx="1454" cy="649"/>
          </a:xfrm>
          <a:solidFill>
            <a:srgbClr val="FFFF00"/>
          </a:solidFill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02" y="2180"/>
              <a:ext cx="1454" cy="649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solidFill>
                  <a:prstClr val="black"/>
                </a:solidFill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224" y="2199"/>
              <a:ext cx="1406" cy="61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15000"/>
                </a:spcBef>
                <a:buClr>
                  <a:srgbClr val="003399"/>
                </a:buClr>
              </a:pPr>
              <a:r>
                <a:rPr lang="en-US" sz="1600" dirty="0">
                  <a:solidFill>
                    <a:prstClr val="black"/>
                  </a:solidFill>
                </a:rPr>
                <a:t>Understand Distribution of Stresses/Strains</a:t>
              </a:r>
            </a:p>
            <a:p>
              <a:pPr algn="ctr" eaLnBrk="1" hangingPunct="1">
                <a:spcBef>
                  <a:spcPct val="15000"/>
                </a:spcBef>
                <a:buClr>
                  <a:srgbClr val="003399"/>
                </a:buClr>
              </a:pPr>
              <a:r>
                <a:rPr lang="en-US" sz="1200" dirty="0">
                  <a:solidFill>
                    <a:prstClr val="black"/>
                  </a:solidFill>
                </a:rPr>
                <a:t>Includes processing induced stresses &amp; geometry</a:t>
              </a:r>
            </a:p>
          </p:txBody>
        </p:sp>
      </p:grpSp>
      <p:sp>
        <p:nvSpPr>
          <p:cNvPr id="50" name="Title 49"/>
          <p:cNvSpPr>
            <a:spLocks noGrp="1"/>
          </p:cNvSpPr>
          <p:nvPr>
            <p:ph type="title"/>
          </p:nvPr>
        </p:nvSpPr>
        <p:spPr>
          <a:xfrm>
            <a:off x="841445" y="24516"/>
            <a:ext cx="10919527" cy="798508"/>
          </a:xfrm>
        </p:spPr>
        <p:txBody>
          <a:bodyPr/>
          <a:lstStyle/>
          <a:p>
            <a:r>
              <a:rPr lang="en-US" dirty="0"/>
              <a:t>FDE scope of interest and total life focus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8B33-80A1-43CB-9DAD-5D65AB4B57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1828801" y="4863207"/>
            <a:ext cx="2308225" cy="1030286"/>
            <a:chOff x="198" y="3082"/>
            <a:chExt cx="1454" cy="649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98" y="3082"/>
              <a:ext cx="1454" cy="6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60" y="3090"/>
              <a:ext cx="1369" cy="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15000"/>
                </a:spcBef>
                <a:buClr>
                  <a:srgbClr val="003399"/>
                </a:buClr>
              </a:pPr>
              <a:r>
                <a:rPr lang="en-US" sz="1600" dirty="0">
                  <a:solidFill>
                    <a:prstClr val="black"/>
                  </a:solidFill>
                </a:rPr>
                <a:t>Understand Material Characteristics</a:t>
              </a:r>
            </a:p>
            <a:p>
              <a:pPr algn="ctr" eaLnBrk="1" hangingPunct="1">
                <a:spcBef>
                  <a:spcPct val="15000"/>
                </a:spcBef>
                <a:buClr>
                  <a:srgbClr val="003399"/>
                </a:buClr>
              </a:pPr>
              <a:r>
                <a:rPr lang="en-US" sz="1200" dirty="0">
                  <a:solidFill>
                    <a:prstClr val="black"/>
                  </a:solidFill>
                </a:rPr>
                <a:t>Includes fatigue, stress-strain, microstructure, density</a:t>
              </a:r>
            </a:p>
          </p:txBody>
        </p:sp>
      </p:grp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1841501" y="1850138"/>
            <a:ext cx="2308225" cy="1030287"/>
            <a:chOff x="206" y="1184"/>
            <a:chExt cx="1454" cy="649"/>
          </a:xfrm>
        </p:grpSpPr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251" y="1210"/>
              <a:ext cx="138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15000"/>
                </a:spcBef>
                <a:buClr>
                  <a:srgbClr val="003399"/>
                </a:buClr>
              </a:pPr>
              <a:r>
                <a:rPr lang="en-US" dirty="0">
                  <a:solidFill>
                    <a:prstClr val="black"/>
                  </a:solidFill>
                </a:rPr>
                <a:t>Measure &amp; Understand Operational Loads</a:t>
              </a: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06" y="1184"/>
              <a:ext cx="1454" cy="649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7367617" y="3439224"/>
            <a:ext cx="3038448" cy="1030288"/>
            <a:chOff x="3688" y="2185"/>
            <a:chExt cx="1757" cy="649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3991" y="2185"/>
              <a:ext cx="1454" cy="6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4007" y="2203"/>
              <a:ext cx="140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15000"/>
                </a:spcBef>
                <a:buClr>
                  <a:srgbClr val="003399"/>
                </a:buClr>
              </a:pPr>
              <a:r>
                <a:rPr lang="en-US">
                  <a:solidFill>
                    <a:prstClr val="black"/>
                  </a:solidFill>
                </a:rPr>
                <a:t>Life Estimates, Trends &amp; Key Factors Influencing Life</a:t>
              </a:r>
            </a:p>
          </p:txBody>
        </p:sp>
        <p:cxnSp>
          <p:nvCxnSpPr>
            <p:cNvPr id="19" name="AutoShape 15"/>
            <p:cNvCxnSpPr>
              <a:cxnSpLocks noChangeShapeType="1"/>
              <a:stCxn id="21" idx="3"/>
              <a:endCxn id="18" idx="1"/>
            </p:cNvCxnSpPr>
            <p:nvPr/>
          </p:nvCxnSpPr>
          <p:spPr bwMode="auto">
            <a:xfrm>
              <a:off x="3688" y="2510"/>
              <a:ext cx="303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095874" y="3458274"/>
            <a:ext cx="2268311" cy="9842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15000"/>
              </a:spcBef>
              <a:buClr>
                <a:srgbClr val="003399"/>
              </a:buClr>
            </a:pPr>
            <a:r>
              <a:rPr lang="en-US" dirty="0">
                <a:solidFill>
                  <a:prstClr val="black"/>
                </a:solidFill>
              </a:rPr>
              <a:t>Fatigue Modeling to Convert Information into Life Estimates</a:t>
            </a: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5059364" y="3439224"/>
            <a:ext cx="2308225" cy="10302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2" name="AutoShape 18"/>
          <p:cNvCxnSpPr>
            <a:cxnSpLocks noChangeShapeType="1"/>
            <a:stCxn id="15" idx="3"/>
            <a:endCxn id="21" idx="1"/>
          </p:cNvCxnSpPr>
          <p:nvPr/>
        </p:nvCxnSpPr>
        <p:spPr bwMode="auto">
          <a:xfrm>
            <a:off x="4149725" y="2365282"/>
            <a:ext cx="909638" cy="15890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AutoShape 19"/>
          <p:cNvCxnSpPr>
            <a:cxnSpLocks noChangeShapeType="1"/>
            <a:stCxn id="11" idx="3"/>
            <a:endCxn id="21" idx="1"/>
          </p:cNvCxnSpPr>
          <p:nvPr/>
        </p:nvCxnSpPr>
        <p:spPr bwMode="auto">
          <a:xfrm>
            <a:off x="4144139" y="3946431"/>
            <a:ext cx="915225" cy="79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AutoShape 20"/>
          <p:cNvCxnSpPr>
            <a:cxnSpLocks noChangeShapeType="1"/>
            <a:stCxn id="8" idx="3"/>
            <a:endCxn id="21" idx="1"/>
          </p:cNvCxnSpPr>
          <p:nvPr/>
        </p:nvCxnSpPr>
        <p:spPr bwMode="auto">
          <a:xfrm flipV="1">
            <a:off x="4137025" y="3954368"/>
            <a:ext cx="922338" cy="14239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5" name="Group 4"/>
          <p:cNvGrpSpPr/>
          <p:nvPr/>
        </p:nvGrpSpPr>
        <p:grpSpPr>
          <a:xfrm>
            <a:off x="4149726" y="1558038"/>
            <a:ext cx="4999110" cy="1840726"/>
            <a:chOff x="2625726" y="773113"/>
            <a:chExt cx="4999110" cy="1840726"/>
          </a:xfrm>
        </p:grpSpPr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3525838" y="773113"/>
              <a:ext cx="2308225" cy="103028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27" name="Group 2"/>
            <p:cNvGrpSpPr/>
            <p:nvPr/>
          </p:nvGrpSpPr>
          <p:grpSpPr>
            <a:xfrm>
              <a:off x="2625726" y="842963"/>
              <a:ext cx="4999110" cy="1770876"/>
              <a:chOff x="2625726" y="842963"/>
              <a:chExt cx="4999110" cy="1770876"/>
            </a:xfrm>
          </p:grpSpPr>
          <p:sp>
            <p:nvSpPr>
              <p:cNvPr id="28" name="Text Box 22"/>
              <p:cNvSpPr txBox="1">
                <a:spLocks noChangeArrowheads="1"/>
              </p:cNvSpPr>
              <p:nvPr/>
            </p:nvSpPr>
            <p:spPr bwMode="auto">
              <a:xfrm>
                <a:off x="3495675" y="842963"/>
                <a:ext cx="2352675" cy="9159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15000"/>
                  </a:spcBef>
                  <a:buClr>
                    <a:srgbClr val="003399"/>
                  </a:buClr>
                </a:pPr>
                <a:r>
                  <a:rPr lang="en-US" dirty="0">
                    <a:solidFill>
                      <a:prstClr val="black"/>
                    </a:solidFill>
                  </a:rPr>
                  <a:t>Accelerated Testing with Correlation &amp; Confidence</a:t>
                </a:r>
              </a:p>
            </p:txBody>
          </p:sp>
          <p:cxnSp>
            <p:nvCxnSpPr>
              <p:cNvPr id="29" name="AutoShape 24"/>
              <p:cNvCxnSpPr>
                <a:cxnSpLocks noChangeShapeType="1"/>
                <a:stCxn id="15" idx="3"/>
                <a:endCxn id="26" idx="1"/>
              </p:cNvCxnSpPr>
              <p:nvPr/>
            </p:nvCxnSpPr>
            <p:spPr bwMode="auto">
              <a:xfrm flipV="1">
                <a:off x="2625726" y="1288257"/>
                <a:ext cx="900112" cy="25164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AutoShape 25"/>
              <p:cNvCxnSpPr>
                <a:cxnSpLocks noChangeShapeType="1"/>
                <a:stCxn id="26" idx="3"/>
                <a:endCxn id="18" idx="0"/>
              </p:cNvCxnSpPr>
              <p:nvPr/>
            </p:nvCxnSpPr>
            <p:spPr bwMode="auto">
              <a:xfrm>
                <a:off x="5834063" y="1288257"/>
                <a:ext cx="1790773" cy="1325582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7462839" y="2173988"/>
            <a:ext cx="240823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15000"/>
              </a:spcBef>
              <a:buClr>
                <a:srgbClr val="003399"/>
              </a:buClr>
            </a:pPr>
            <a:r>
              <a:rPr lang="en-US" dirty="0">
                <a:solidFill>
                  <a:srgbClr val="0033CC"/>
                </a:solidFill>
              </a:rPr>
              <a:t>Comparison between Simulation Modeling &amp; Test Results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600200" y="3147124"/>
            <a:ext cx="8915400" cy="29718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35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4AEE6-DD41-484D-AE43-2E8131133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1355"/>
          </a:xfrm>
        </p:spPr>
        <p:txBody>
          <a:bodyPr>
            <a:normAutofit/>
          </a:bodyPr>
          <a:lstStyle/>
          <a:p>
            <a:r>
              <a:rPr lang="en-US" sz="3600" dirty="0"/>
              <a:t>References for load profile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081E2-3E9F-4B51-BECE-081D9AD2D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0" y="1158240"/>
            <a:ext cx="11419840" cy="4988243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</a:pPr>
            <a:r>
              <a:rPr lang="en-US" sz="2000" dirty="0" err="1"/>
              <a:t>Socie</a:t>
            </a:r>
            <a:r>
              <a:rPr lang="en-US" sz="2000" dirty="0"/>
              <a:t>, D. F., and </a:t>
            </a:r>
            <a:r>
              <a:rPr lang="en-US" sz="2000" dirty="0" err="1"/>
              <a:t>Pompetzki</a:t>
            </a:r>
            <a:r>
              <a:rPr lang="en-US" sz="2000" dirty="0"/>
              <a:t>, M.A., “Modeling Variability in Service Loading Spectra,” Probabilistic Aspects of Life Prediction, ASTM STP 1450, W.S. Johnson and B.M. </a:t>
            </a:r>
            <a:r>
              <a:rPr lang="en-US" sz="2000" dirty="0" err="1"/>
              <a:t>Hillberry</a:t>
            </a:r>
            <a:r>
              <a:rPr lang="en-US" sz="2000" dirty="0"/>
              <a:t>, Eds., ASTM International, West Conshohocken, PA, 2003</a:t>
            </a:r>
          </a:p>
          <a:p>
            <a:pPr lvl="1">
              <a:spcAft>
                <a:spcPts val="300"/>
              </a:spcAft>
            </a:pPr>
            <a:r>
              <a:rPr lang="en-US" sz="1600" dirty="0"/>
              <a:t>Describes a methodology for statistically </a:t>
            </a:r>
            <a:r>
              <a:rPr lang="en-US" sz="1600" b="1" dirty="0"/>
              <a:t>extrapolating</a:t>
            </a:r>
            <a:r>
              <a:rPr lang="en-US" sz="1600" dirty="0"/>
              <a:t> a single measured service loading history to the expected long term service usage spectra.</a:t>
            </a:r>
          </a:p>
          <a:p>
            <a:pPr>
              <a:spcAft>
                <a:spcPts val="300"/>
              </a:spcAft>
            </a:pPr>
            <a:r>
              <a:rPr lang="en-US" sz="2000" dirty="0"/>
              <a:t>Andrew Halfpenny and Mark </a:t>
            </a:r>
            <a:r>
              <a:rPr lang="en-US" sz="2000" dirty="0" err="1"/>
              <a:t>Pompetzki</a:t>
            </a:r>
            <a:r>
              <a:rPr lang="en-US" sz="2000" dirty="0"/>
              <a:t> , “Proving Ground Optimization and Damage Correlation with Customer Usage”, SAE paper 2011-01-0484, 2011</a:t>
            </a:r>
          </a:p>
          <a:p>
            <a:pPr lvl="1">
              <a:spcAft>
                <a:spcPts val="300"/>
              </a:spcAft>
            </a:pPr>
            <a:r>
              <a:rPr lang="en-US" sz="1600" dirty="0"/>
              <a:t>Proving ground damage is correlated with target customer usage</a:t>
            </a:r>
          </a:p>
          <a:p>
            <a:pPr>
              <a:spcAft>
                <a:spcPts val="300"/>
              </a:spcAft>
            </a:pPr>
            <a:r>
              <a:rPr lang="en-US" sz="2000" dirty="0"/>
              <a:t>Guo, H. and </a:t>
            </a:r>
            <a:r>
              <a:rPr lang="en-US" sz="2000" dirty="0" err="1"/>
              <a:t>Dronzkowski</a:t>
            </a:r>
            <a:r>
              <a:rPr lang="en-US" sz="2000" dirty="0"/>
              <a:t>, D., "On Determining Road Profiles for Vehicle Level Reliability Growth Testing," </a:t>
            </a:r>
            <a:r>
              <a:rPr lang="en-US" sz="2000" dirty="0" err="1"/>
              <a:t>SAETechnical</a:t>
            </a:r>
            <a:r>
              <a:rPr lang="en-US" sz="2000" dirty="0"/>
              <a:t> Paper 2016-01-0272, 2016</a:t>
            </a:r>
          </a:p>
          <a:p>
            <a:pPr lvl="1">
              <a:spcAft>
                <a:spcPts val="300"/>
              </a:spcAft>
            </a:pPr>
            <a:r>
              <a:rPr lang="en-US" sz="1600" dirty="0"/>
              <a:t>Customer survey data is used to identify an appropriate road profile by defining a route that represents the </a:t>
            </a:r>
            <a:r>
              <a:rPr lang="en-US" sz="1600" dirty="0" err="1"/>
              <a:t>Xth</a:t>
            </a:r>
            <a:r>
              <a:rPr lang="en-US" sz="1600" dirty="0"/>
              <a:t> percentile cust</a:t>
            </a:r>
            <a:r>
              <a:rPr lang="en-US" sz="1400" dirty="0"/>
              <a:t>omer</a:t>
            </a:r>
          </a:p>
        </p:txBody>
      </p:sp>
    </p:spTree>
    <p:extLst>
      <p:ext uri="{BB962C8B-B14F-4D97-AF65-F5344CB8AC3E}">
        <p14:creationId xmlns:p14="http://schemas.microsoft.com/office/powerpoint/2010/main" val="1516018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79E5B-43F7-4A22-85FE-98DE0314D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20" y="111125"/>
            <a:ext cx="10515600" cy="539115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from reference 3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FA335C-9A28-4DEC-B24D-14950A809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720" y="934438"/>
            <a:ext cx="4651151" cy="27087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94F2E8-D6BB-4C08-B7E9-B8726DFBC25B}"/>
              </a:ext>
            </a:extLst>
          </p:cNvPr>
          <p:cNvSpPr/>
          <p:nvPr/>
        </p:nvSpPr>
        <p:spPr>
          <a:xfrm>
            <a:off x="224022" y="3742686"/>
            <a:ext cx="4570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Table 4. Observations of the Made Up Example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6D31B7-8856-4BC0-833F-391ED1381EDF}"/>
              </a:ext>
            </a:extLst>
          </p:cNvPr>
          <p:cNvSpPr/>
          <p:nvPr/>
        </p:nvSpPr>
        <p:spPr>
          <a:xfrm>
            <a:off x="5466079" y="2537386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Table 5. 95th Percentile and Normalized 95th Percentile for the Made Up 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19CC77-B764-4D1D-8A23-FEC94E5F4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53" y="1068644"/>
            <a:ext cx="5659971" cy="12201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C79908-7604-4D0E-99FD-916B45C84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2761" y="3122161"/>
            <a:ext cx="4341817" cy="32624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AD37A9-EA1A-437B-89C6-DB7DAFE49A01}"/>
              </a:ext>
            </a:extLst>
          </p:cNvPr>
          <p:cNvSpPr/>
          <p:nvPr/>
        </p:nvSpPr>
        <p:spPr>
          <a:xfrm>
            <a:off x="7620715" y="6363454"/>
            <a:ext cx="3581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2. Simplex plot for 3 variables</a:t>
            </a:r>
          </a:p>
        </p:txBody>
      </p:sp>
    </p:spTree>
    <p:extLst>
      <p:ext uri="{BB962C8B-B14F-4D97-AF65-F5344CB8AC3E}">
        <p14:creationId xmlns:p14="http://schemas.microsoft.com/office/powerpoint/2010/main" val="604744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4932"/>
          </a:xfrm>
        </p:spPr>
        <p:txBody>
          <a:bodyPr>
            <a:normAutofit/>
          </a:bodyPr>
          <a:lstStyle/>
          <a:p>
            <a:r>
              <a:rPr lang="en-US" sz="3600" dirty="0"/>
              <a:t>Potential FDE project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060058"/>
            <a:ext cx="10879067" cy="5116905"/>
          </a:xfrm>
        </p:spPr>
        <p:txBody>
          <a:bodyPr/>
          <a:lstStyle/>
          <a:p>
            <a:r>
              <a:rPr lang="en-US" dirty="0"/>
              <a:t>How do we develop design loads?</a:t>
            </a:r>
          </a:p>
          <a:p>
            <a:pPr lvl="1"/>
            <a:r>
              <a:rPr lang="en-US" dirty="0"/>
              <a:t>Not as simple as go to job site and take data</a:t>
            </a:r>
          </a:p>
          <a:p>
            <a:pPr lvl="1"/>
            <a:r>
              <a:rPr lang="en-US" dirty="0"/>
              <a:t>Usually involves some statistical analysis of data to establish percentile</a:t>
            </a:r>
          </a:p>
          <a:p>
            <a:pPr lvl="1"/>
            <a:r>
              <a:rPr lang="en-US" dirty="0"/>
              <a:t>Many successful methods in use</a:t>
            </a:r>
          </a:p>
          <a:p>
            <a:pPr lvl="1"/>
            <a:r>
              <a:rPr lang="en-US" dirty="0"/>
              <a:t>No single right answer – multiple alternatives</a:t>
            </a:r>
          </a:p>
          <a:p>
            <a:r>
              <a:rPr lang="en-US" dirty="0"/>
              <a:t>How should we develop design loads?</a:t>
            </a:r>
          </a:p>
          <a:p>
            <a:r>
              <a:rPr lang="en-US" dirty="0"/>
              <a:t>Multiple sources of load data to consider</a:t>
            </a:r>
          </a:p>
          <a:p>
            <a:pPr lvl="1"/>
            <a:r>
              <a:rPr lang="en-US" dirty="0"/>
              <a:t>Measured customer loads</a:t>
            </a:r>
          </a:p>
          <a:p>
            <a:pPr lvl="1"/>
            <a:r>
              <a:rPr lang="en-US" dirty="0"/>
              <a:t>Proving grounds loads</a:t>
            </a:r>
          </a:p>
          <a:p>
            <a:pPr lvl="1"/>
            <a:r>
              <a:rPr lang="en-US" dirty="0"/>
              <a:t>Simulations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8500DA2-3818-4A97-BB31-C41060D16E75}"/>
                  </a:ext>
                </a:extLst>
              </p14:cNvPr>
              <p14:cNvContentPartPr/>
              <p14:nvPr/>
            </p14:nvContentPartPr>
            <p14:xfrm>
              <a:off x="2620473" y="2441466"/>
              <a:ext cx="113280" cy="1791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8500DA2-3818-4A97-BB31-C41060D16E7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14719" y="2435721"/>
                <a:ext cx="124788" cy="19064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749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4932"/>
          </a:xfrm>
        </p:spPr>
        <p:txBody>
          <a:bodyPr>
            <a:normAutofit/>
          </a:bodyPr>
          <a:lstStyle/>
          <a:p>
            <a:r>
              <a:rPr lang="en-US" sz="3600" dirty="0"/>
              <a:t>Proposal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060058"/>
            <a:ext cx="10879067" cy="5116905"/>
          </a:xfrm>
        </p:spPr>
        <p:txBody>
          <a:bodyPr>
            <a:normAutofit/>
          </a:bodyPr>
          <a:lstStyle/>
          <a:p>
            <a:r>
              <a:rPr lang="en-US" dirty="0"/>
              <a:t>Create task group</a:t>
            </a:r>
          </a:p>
          <a:p>
            <a:r>
              <a:rPr lang="en-US" dirty="0"/>
              <a:t>Survey to gather list of methods used</a:t>
            </a:r>
          </a:p>
          <a:p>
            <a:pPr lvl="1"/>
            <a:r>
              <a:rPr lang="en-US" dirty="0"/>
              <a:t>Including literature search</a:t>
            </a:r>
          </a:p>
          <a:p>
            <a:r>
              <a:rPr lang="en-US" dirty="0"/>
              <a:t>Evaluate and document methods</a:t>
            </a:r>
          </a:p>
          <a:p>
            <a:pPr lvl="1"/>
            <a:r>
              <a:rPr lang="en-US" dirty="0"/>
              <a:t>Describe method and list pros/cons, etc.</a:t>
            </a:r>
          </a:p>
          <a:p>
            <a:r>
              <a:rPr lang="en-US" dirty="0"/>
              <a:t>Make recommendations</a:t>
            </a:r>
          </a:p>
          <a:p>
            <a:r>
              <a:rPr lang="en-US" dirty="0"/>
              <a:t>Result could be report outlining and comparing methods</a:t>
            </a:r>
          </a:p>
          <a:p>
            <a:pPr lvl="1"/>
            <a:r>
              <a:rPr lang="en-US" dirty="0"/>
              <a:t>Complete in 12 months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98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F20DF-1F82-4B9A-A4EB-018F5CAAB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>
            <a:normAutofit/>
          </a:bodyPr>
          <a:lstStyle/>
          <a:p>
            <a:r>
              <a:rPr lang="en-US" sz="4400" dirty="0"/>
              <a:t>Volunteers?</a:t>
            </a:r>
          </a:p>
          <a:p>
            <a:r>
              <a:rPr lang="en-US" sz="4400" dirty="0"/>
              <a:t>Project will go where group takes it</a:t>
            </a:r>
          </a:p>
          <a:p>
            <a:r>
              <a:rPr lang="en-US" sz="3200" dirty="0"/>
              <a:t>Or it will not go</a:t>
            </a:r>
          </a:p>
        </p:txBody>
      </p:sp>
    </p:spTree>
    <p:extLst>
      <p:ext uri="{BB962C8B-B14F-4D97-AF65-F5344CB8AC3E}">
        <p14:creationId xmlns:p14="http://schemas.microsoft.com/office/powerpoint/2010/main" val="1439486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9ABF7-7858-419C-9CFE-171C1D9E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556B27-9EA0-49A3-B844-3AC413AAE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060195" y="1825625"/>
            <a:ext cx="4071609" cy="4351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FC9B6A-3A12-4B2A-A518-7128977AE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160" y="3200400"/>
            <a:ext cx="4572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84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3327</TotalTime>
  <Words>493</Words>
  <Application>Microsoft Office PowerPoint</Application>
  <PresentationFormat>Widescreen</PresentationFormat>
  <Paragraphs>78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Clip</vt:lpstr>
      <vt:lpstr>PowerPoint Presentation</vt:lpstr>
      <vt:lpstr>PowerPoint Presentation</vt:lpstr>
      <vt:lpstr>FDE scope of interest and total life focus</vt:lpstr>
      <vt:lpstr>References for load profile analysis</vt:lpstr>
      <vt:lpstr>Example from reference 3</vt:lpstr>
      <vt:lpstr>Potential FDE project </vt:lpstr>
      <vt:lpstr>Proposal </vt:lpstr>
      <vt:lpstr>PowerPoint Presentation</vt:lpstr>
      <vt:lpstr>PowerPoint Presentation</vt:lpstr>
    </vt:vector>
  </TitlesOfParts>
  <Company>HBM nCode Federal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Lingenfelser</dc:creator>
  <cp:lastModifiedBy>Patterson, James</cp:lastModifiedBy>
  <cp:revision>21</cp:revision>
  <dcterms:created xsi:type="dcterms:W3CDTF">2017-10-08T18:25:59Z</dcterms:created>
  <dcterms:modified xsi:type="dcterms:W3CDTF">2017-10-11T18:35:59Z</dcterms:modified>
</cp:coreProperties>
</file>