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2"/>
    <p:sldMasterId id="2147483754" r:id="rId3"/>
  </p:sldMasterIdLst>
  <p:notesMasterIdLst>
    <p:notesMasterId r:id="rId35"/>
  </p:notesMasterIdLst>
  <p:handoutMasterIdLst>
    <p:handoutMasterId r:id="rId36"/>
  </p:handoutMasterIdLst>
  <p:sldIdLst>
    <p:sldId id="291" r:id="rId4"/>
    <p:sldId id="256" r:id="rId5"/>
    <p:sldId id="257" r:id="rId6"/>
    <p:sldId id="258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93" r:id="rId26"/>
    <p:sldId id="292" r:id="rId27"/>
    <p:sldId id="294" r:id="rId28"/>
    <p:sldId id="280" r:id="rId29"/>
    <p:sldId id="281" r:id="rId30"/>
    <p:sldId id="282" r:id="rId31"/>
    <p:sldId id="287" r:id="rId32"/>
    <p:sldId id="286" r:id="rId33"/>
    <p:sldId id="278" r:id="rId34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9" d="100"/>
          <a:sy n="49" d="100"/>
        </p:scale>
        <p:origin x="139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Nilesh\Desktop\Presentation\RESIDUAL%20STRESS\NEW-RESIDUAL-PLOT-01\NEW-RESIDUAL-PLOT-01_0364.txt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6.851194857992249E-3"/>
          <c:w val="1"/>
          <c:h val="0.98407348228917402"/>
        </c:manualLayout>
      </c:layout>
      <c:scatterChart>
        <c:scatterStyle val="lineMarker"/>
        <c:varyColors val="0"/>
        <c:ser>
          <c:idx val="0"/>
          <c:order val="0"/>
          <c:spPr>
            <a:ln w="571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57150">
                <a:solidFill>
                  <a:schemeClr val="accent1"/>
                </a:solidFill>
              </a:ln>
              <a:effectLst/>
            </c:spPr>
          </c:marker>
          <c:xVal>
            <c:numRef>
              <c:f>'NEW-RESIDUAL-PLOT-01_0364'!$B$1:$B$21</c:f>
              <c:numCache>
                <c:formatCode>0.000</c:formatCode>
                <c:ptCount val="21"/>
                <c:pt idx="0">
                  <c:v>0</c:v>
                </c:pt>
                <c:pt idx="1">
                  <c:v>0.05</c:v>
                </c:pt>
                <c:pt idx="2">
                  <c:v>0.1</c:v>
                </c:pt>
                <c:pt idx="3">
                  <c:v>0.15</c:v>
                </c:pt>
                <c:pt idx="4">
                  <c:v>0.2</c:v>
                </c:pt>
                <c:pt idx="5">
                  <c:v>0.25</c:v>
                </c:pt>
                <c:pt idx="6">
                  <c:v>0.3</c:v>
                </c:pt>
                <c:pt idx="7">
                  <c:v>0.35</c:v>
                </c:pt>
                <c:pt idx="8">
                  <c:v>0.4</c:v>
                </c:pt>
                <c:pt idx="9">
                  <c:v>0.45</c:v>
                </c:pt>
                <c:pt idx="10">
                  <c:v>0.5</c:v>
                </c:pt>
                <c:pt idx="11">
                  <c:v>0.55000000000000004</c:v>
                </c:pt>
                <c:pt idx="12">
                  <c:v>0.6</c:v>
                </c:pt>
                <c:pt idx="13">
                  <c:v>0.65</c:v>
                </c:pt>
                <c:pt idx="14">
                  <c:v>0.7</c:v>
                </c:pt>
                <c:pt idx="15">
                  <c:v>0.75</c:v>
                </c:pt>
                <c:pt idx="16">
                  <c:v>0.8</c:v>
                </c:pt>
                <c:pt idx="17">
                  <c:v>0.85</c:v>
                </c:pt>
                <c:pt idx="18">
                  <c:v>0.9</c:v>
                </c:pt>
                <c:pt idx="19">
                  <c:v>0.95</c:v>
                </c:pt>
                <c:pt idx="20">
                  <c:v>1</c:v>
                </c:pt>
              </c:numCache>
            </c:numRef>
          </c:xVal>
          <c:yVal>
            <c:numRef>
              <c:f>'NEW-RESIDUAL-PLOT-01_0364'!$C$1:$C$21</c:f>
              <c:numCache>
                <c:formatCode>0.00E+00</c:formatCode>
                <c:ptCount val="21"/>
                <c:pt idx="0">
                  <c:v>263732000</c:v>
                </c:pt>
                <c:pt idx="1">
                  <c:v>210581000</c:v>
                </c:pt>
                <c:pt idx="2">
                  <c:v>145051000</c:v>
                </c:pt>
                <c:pt idx="3">
                  <c:v>77684400</c:v>
                </c:pt>
                <c:pt idx="4">
                  <c:v>71477900</c:v>
                </c:pt>
                <c:pt idx="5">
                  <c:v>47922700</c:v>
                </c:pt>
                <c:pt idx="6">
                  <c:v>17778900</c:v>
                </c:pt>
                <c:pt idx="7">
                  <c:v>27936000</c:v>
                </c:pt>
                <c:pt idx="8">
                  <c:v>-12865700</c:v>
                </c:pt>
                <c:pt idx="9" formatCode="General">
                  <c:v>493551</c:v>
                </c:pt>
                <c:pt idx="10">
                  <c:v>20845900</c:v>
                </c:pt>
                <c:pt idx="11">
                  <c:v>45267400</c:v>
                </c:pt>
                <c:pt idx="12">
                  <c:v>32098900</c:v>
                </c:pt>
                <c:pt idx="13">
                  <c:v>45585600</c:v>
                </c:pt>
                <c:pt idx="14">
                  <c:v>28863800</c:v>
                </c:pt>
                <c:pt idx="15">
                  <c:v>46502500</c:v>
                </c:pt>
                <c:pt idx="16">
                  <c:v>76663600</c:v>
                </c:pt>
                <c:pt idx="17">
                  <c:v>86800700</c:v>
                </c:pt>
                <c:pt idx="18">
                  <c:v>213389000</c:v>
                </c:pt>
                <c:pt idx="19">
                  <c:v>256003000</c:v>
                </c:pt>
                <c:pt idx="20">
                  <c:v>119272000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10B0-4393-8D78-3304C5EBDF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72636688"/>
        <c:axId val="572637016"/>
      </c:scatterChart>
      <c:valAx>
        <c:axId val="572636688"/>
        <c:scaling>
          <c:orientation val="minMax"/>
          <c:max val="1"/>
        </c:scaling>
        <c:delete val="1"/>
        <c:axPos val="b"/>
        <c:numFmt formatCode="0.000" sourceLinked="1"/>
        <c:majorTickMark val="out"/>
        <c:minorTickMark val="none"/>
        <c:tickLblPos val="nextTo"/>
        <c:crossAx val="572637016"/>
        <c:crosses val="autoZero"/>
        <c:crossBetween val="midCat"/>
      </c:valAx>
      <c:valAx>
        <c:axId val="572637016"/>
        <c:scaling>
          <c:orientation val="minMax"/>
          <c:max val="600000000"/>
          <c:min val="-200000000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E+00" sourceLinked="1"/>
        <c:majorTickMark val="out"/>
        <c:minorTickMark val="none"/>
        <c:tickLblPos val="nextTo"/>
        <c:crossAx val="57263668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6DD2A2-C8AB-41A6-8E78-D34A7B87CD25}" type="datetimeFigureOut">
              <a:rPr lang="en-IN" smtClean="0"/>
              <a:t>23-10-2019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EF8097-209F-4A7A-8D87-F54F21B3062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009669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5" name="Shape 13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>
            <a:spLocks noGrp="1"/>
          </p:cNvSpPr>
          <p:nvPr>
            <p:ph type="pic" idx="13"/>
          </p:nvPr>
        </p:nvSpPr>
        <p:spPr>
          <a:xfrm>
            <a:off x="1622088" y="289099"/>
            <a:ext cx="9753603" cy="650578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0" algn="ctr">
              <a:spcBef>
                <a:spcPts val="0"/>
              </a:spcBef>
              <a:buSzTx/>
              <a:buNone/>
              <a:defRPr sz="3700"/>
            </a:lvl2pPr>
            <a:lvl3pPr marL="0" indent="0" algn="ctr">
              <a:spcBef>
                <a:spcPts val="0"/>
              </a:spcBef>
              <a:buSzTx/>
              <a:buNone/>
              <a:defRPr sz="3700"/>
            </a:lvl3pPr>
            <a:lvl4pPr marL="0" indent="0" algn="ctr">
              <a:spcBef>
                <a:spcPts val="0"/>
              </a:spcBef>
              <a:buSzTx/>
              <a:buNone/>
              <a:defRPr sz="3700"/>
            </a:lvl4pPr>
            <a:lvl5pPr marL="0" indent="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>
            <a:spLocks noGrp="1"/>
          </p:cNvSpPr>
          <p:nvPr>
            <p:ph type="pic" idx="13"/>
          </p:nvPr>
        </p:nvSpPr>
        <p:spPr>
          <a:xfrm>
            <a:off x="-949853" y="0"/>
            <a:ext cx="14904506" cy="994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itle Text"/>
          <p:cNvSpPr txBox="1">
            <a:spLocks noGrp="1"/>
          </p:cNvSpPr>
          <p:nvPr>
            <p:ph type="title"/>
          </p:nvPr>
        </p:nvSpPr>
        <p:spPr>
          <a:xfrm>
            <a:off x="1270000" y="254000"/>
            <a:ext cx="10464800" cy="243840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84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t>Title Text</a:t>
            </a:r>
          </a:p>
        </p:txBody>
      </p:sp>
      <p:sp>
        <p:nvSpPr>
          <p:cNvPr id="118" name="Body Level One…"/>
          <p:cNvSpPr txBox="1">
            <a:spLocks noGrp="1"/>
          </p:cNvSpPr>
          <p:nvPr>
            <p:ph type="body" idx="1"/>
          </p:nvPr>
        </p:nvSpPr>
        <p:spPr>
          <a:xfrm>
            <a:off x="1270000" y="2768600"/>
            <a:ext cx="10464800" cy="5715000"/>
          </a:xfrm>
          <a:prstGeom prst="rect">
            <a:avLst/>
          </a:prstGeom>
        </p:spPr>
        <p:txBody>
          <a:bodyPr>
            <a:noAutofit/>
          </a:bodyPr>
          <a:lstStyle>
            <a:lvl1pPr marL="889000" indent="-571500">
              <a:spcBef>
                <a:spcPts val="2400"/>
              </a:spcBef>
              <a:buSzPct val="171000"/>
              <a:defRPr sz="4200">
                <a:latin typeface="Gill Sans"/>
                <a:ea typeface="Gill Sans"/>
                <a:cs typeface="Gill Sans"/>
                <a:sym typeface="Gill Sans"/>
              </a:defRPr>
            </a:lvl1pPr>
            <a:lvl2pPr marL="1333500" indent="-571500">
              <a:spcBef>
                <a:spcPts val="2400"/>
              </a:spcBef>
              <a:buSzPct val="171000"/>
              <a:defRPr sz="4200">
                <a:latin typeface="Gill Sans"/>
                <a:ea typeface="Gill Sans"/>
                <a:cs typeface="Gill Sans"/>
                <a:sym typeface="Gill Sans"/>
              </a:defRPr>
            </a:lvl2pPr>
            <a:lvl3pPr marL="1778000" indent="-571500">
              <a:spcBef>
                <a:spcPts val="2400"/>
              </a:spcBef>
              <a:buSzPct val="171000"/>
              <a:defRPr sz="4200">
                <a:latin typeface="Gill Sans"/>
                <a:ea typeface="Gill Sans"/>
                <a:cs typeface="Gill Sans"/>
                <a:sym typeface="Gill Sans"/>
              </a:defRPr>
            </a:lvl3pPr>
            <a:lvl4pPr marL="2222500" indent="-571500">
              <a:spcBef>
                <a:spcPts val="2400"/>
              </a:spcBef>
              <a:buSzPct val="171000"/>
              <a:defRPr sz="4200">
                <a:latin typeface="Gill Sans"/>
                <a:ea typeface="Gill Sans"/>
                <a:cs typeface="Gill Sans"/>
                <a:sym typeface="Gill Sans"/>
              </a:defRPr>
            </a:lvl4pPr>
            <a:lvl5pPr marL="2667000" indent="-571500">
              <a:spcBef>
                <a:spcPts val="2400"/>
              </a:spcBef>
              <a:buSzPct val="171000"/>
              <a:defRPr sz="4200"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24600" y="9258300"/>
            <a:ext cx="342900" cy="368300"/>
          </a:xfrm>
          <a:prstGeom prst="rect">
            <a:avLst/>
          </a:prstGeom>
        </p:spPr>
        <p:txBody>
          <a:bodyPr anchor="b"/>
          <a:lstStyle>
            <a:lvl1pPr>
              <a:defRPr sz="18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Title Text"/>
          <p:cNvSpPr txBox="1">
            <a:spLocks noGrp="1"/>
          </p:cNvSpPr>
          <p:nvPr>
            <p:ph type="title"/>
          </p:nvPr>
        </p:nvSpPr>
        <p:spPr>
          <a:xfrm>
            <a:off x="894079" y="519290"/>
            <a:ext cx="11216641" cy="1885246"/>
          </a:xfrm>
          <a:prstGeom prst="rect">
            <a:avLst/>
          </a:prstGeom>
        </p:spPr>
        <p:txBody>
          <a:bodyPr lIns="65023" tIns="65023" rIns="65023" bIns="65023"/>
          <a:lstStyle>
            <a:lvl1pPr algn="l" defTabSz="975360">
              <a:lnSpc>
                <a:spcPct val="90000"/>
              </a:lnSpc>
              <a:defRPr sz="4600"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r>
              <a:t>Title Text</a:t>
            </a:r>
          </a:p>
        </p:txBody>
      </p:sp>
      <p:sp>
        <p:nvSpPr>
          <p:cNvPr id="127" name="Body Level One…"/>
          <p:cNvSpPr txBox="1">
            <a:spLocks noGrp="1"/>
          </p:cNvSpPr>
          <p:nvPr>
            <p:ph type="body" idx="1"/>
          </p:nvPr>
        </p:nvSpPr>
        <p:spPr>
          <a:xfrm>
            <a:off x="894079" y="2596444"/>
            <a:ext cx="11216641" cy="6188570"/>
          </a:xfrm>
          <a:prstGeom prst="rect">
            <a:avLst/>
          </a:prstGeom>
        </p:spPr>
        <p:txBody>
          <a:bodyPr lIns="65023" tIns="65023" rIns="65023" bIns="65023" anchor="t"/>
          <a:lstStyle>
            <a:lvl1pPr marL="228600" indent="-228600" defTabSz="975360">
              <a:lnSpc>
                <a:spcPct val="90000"/>
              </a:lnSpc>
              <a:spcBef>
                <a:spcPts val="900"/>
              </a:spcBef>
              <a:buSzPct val="100000"/>
              <a:buFont typeface="Arial"/>
              <a:defRPr sz="2800">
                <a:latin typeface="Calibri"/>
                <a:ea typeface="Calibri"/>
                <a:cs typeface="Calibri"/>
                <a:sym typeface="Calibri"/>
              </a:defRPr>
            </a:lvl1pPr>
            <a:lvl2pPr marL="609600" indent="-266700" defTabSz="975360">
              <a:lnSpc>
                <a:spcPct val="90000"/>
              </a:lnSpc>
              <a:spcBef>
                <a:spcPts val="900"/>
              </a:spcBef>
              <a:buSzPct val="100000"/>
              <a:buFont typeface="Arial"/>
              <a:defRPr sz="2800">
                <a:latin typeface="Calibri"/>
                <a:ea typeface="Calibri"/>
                <a:cs typeface="Calibri"/>
                <a:sym typeface="Calibri"/>
              </a:defRPr>
            </a:lvl2pPr>
            <a:lvl3pPr marL="1005839" indent="-320039" defTabSz="975360">
              <a:lnSpc>
                <a:spcPct val="90000"/>
              </a:lnSpc>
              <a:spcBef>
                <a:spcPts val="900"/>
              </a:spcBef>
              <a:buSzPct val="100000"/>
              <a:buFont typeface="Arial"/>
              <a:defRPr sz="2800">
                <a:latin typeface="Calibri"/>
                <a:ea typeface="Calibri"/>
                <a:cs typeface="Calibri"/>
                <a:sym typeface="Calibri"/>
              </a:defRPr>
            </a:lvl3pPr>
            <a:lvl4pPr marL="1397976" indent="-369276" defTabSz="975360">
              <a:lnSpc>
                <a:spcPct val="90000"/>
              </a:lnSpc>
              <a:spcBef>
                <a:spcPts val="900"/>
              </a:spcBef>
              <a:buSzPct val="100000"/>
              <a:buFont typeface="Arial"/>
              <a:defRPr sz="2800">
                <a:latin typeface="Calibri"/>
                <a:ea typeface="Calibri"/>
                <a:cs typeface="Calibri"/>
                <a:sym typeface="Calibri"/>
              </a:defRPr>
            </a:lvl4pPr>
            <a:lvl5pPr marL="1740876" indent="-369276" defTabSz="975360">
              <a:lnSpc>
                <a:spcPct val="90000"/>
              </a:lnSpc>
              <a:spcBef>
                <a:spcPts val="900"/>
              </a:spcBef>
              <a:buSzPct val="100000"/>
              <a:buFont typeface="Arial"/>
              <a:defRPr sz="2800">
                <a:latin typeface="Calibri"/>
                <a:ea typeface="Calibri"/>
                <a:cs typeface="Calibri"/>
                <a:sym typeface="Calibri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2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808131" y="9145864"/>
            <a:ext cx="302590" cy="307849"/>
          </a:xfrm>
          <a:prstGeom prst="rect">
            <a:avLst/>
          </a:prstGeom>
        </p:spPr>
        <p:txBody>
          <a:bodyPr lIns="65023" tIns="65023" rIns="65023" bIns="65023" anchor="ctr"/>
          <a:lstStyle>
            <a:lvl1pPr algn="r" defTabSz="1300480"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288996" y="1"/>
            <a:ext cx="5373511" cy="9753601"/>
            <a:chOff x="203200" y="0"/>
            <a:chExt cx="3778250" cy="6858001"/>
          </a:xfrm>
        </p:grpSpPr>
        <p:sp>
          <p:nvSpPr>
            <p:cNvPr id="14" name="Freeform 6"/>
            <p:cNvSpPr/>
            <p:nvPr/>
          </p:nvSpPr>
          <p:spPr bwMode="auto">
            <a:xfrm>
              <a:off x="641350" y="0"/>
              <a:ext cx="1365250" cy="3971925"/>
            </a:xfrm>
            <a:custGeom>
              <a:avLst/>
              <a:gdLst/>
              <a:ahLst/>
              <a:cxnLst/>
              <a:rect l="0" t="0" r="r" b="b"/>
              <a:pathLst>
                <a:path w="860" h="2502">
                  <a:moveTo>
                    <a:pt x="0" y="2445"/>
                  </a:moveTo>
                  <a:lnTo>
                    <a:pt x="228" y="2502"/>
                  </a:lnTo>
                  <a:lnTo>
                    <a:pt x="860" y="0"/>
                  </a:lnTo>
                  <a:lnTo>
                    <a:pt x="620" y="0"/>
                  </a:lnTo>
                  <a:lnTo>
                    <a:pt x="0" y="24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5" name="Freeform 7"/>
            <p:cNvSpPr/>
            <p:nvPr/>
          </p:nvSpPr>
          <p:spPr bwMode="auto">
            <a:xfrm>
              <a:off x="203200" y="0"/>
              <a:ext cx="1336675" cy="3862388"/>
            </a:xfrm>
            <a:custGeom>
              <a:avLst/>
              <a:gdLst/>
              <a:ahLst/>
              <a:cxnLst/>
              <a:rect l="0" t="0" r="r" b="b"/>
              <a:pathLst>
                <a:path w="842" h="2433">
                  <a:moveTo>
                    <a:pt x="842" y="0"/>
                  </a:moveTo>
                  <a:lnTo>
                    <a:pt x="602" y="0"/>
                  </a:lnTo>
                  <a:lnTo>
                    <a:pt x="0" y="2376"/>
                  </a:lnTo>
                  <a:lnTo>
                    <a:pt x="228" y="2433"/>
                  </a:lnTo>
                  <a:lnTo>
                    <a:pt x="842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6" name="Freeform 8"/>
            <p:cNvSpPr/>
            <p:nvPr/>
          </p:nvSpPr>
          <p:spPr bwMode="auto">
            <a:xfrm>
              <a:off x="207963" y="3776663"/>
              <a:ext cx="1936750" cy="3081338"/>
            </a:xfrm>
            <a:custGeom>
              <a:avLst/>
              <a:gdLst/>
              <a:ahLst/>
              <a:cxnLst/>
              <a:rect l="0" t="0" r="r" b="b"/>
              <a:pathLst>
                <a:path w="1220" h="1941">
                  <a:moveTo>
                    <a:pt x="0" y="0"/>
                  </a:moveTo>
                  <a:lnTo>
                    <a:pt x="1166" y="1941"/>
                  </a:lnTo>
                  <a:lnTo>
                    <a:pt x="1220" y="19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0" name="Freeform 9"/>
            <p:cNvSpPr/>
            <p:nvPr/>
          </p:nvSpPr>
          <p:spPr bwMode="auto">
            <a:xfrm>
              <a:off x="646113" y="3886200"/>
              <a:ext cx="2373313" cy="2971800"/>
            </a:xfrm>
            <a:custGeom>
              <a:avLst/>
              <a:gdLst/>
              <a:ahLst/>
              <a:cxnLst/>
              <a:rect l="0" t="0" r="r" b="b"/>
              <a:pathLst>
                <a:path w="1495" h="1872">
                  <a:moveTo>
                    <a:pt x="1495" y="1872"/>
                  </a:moveTo>
                  <a:lnTo>
                    <a:pt x="0" y="0"/>
                  </a:lnTo>
                  <a:lnTo>
                    <a:pt x="1442" y="1872"/>
                  </a:lnTo>
                  <a:lnTo>
                    <a:pt x="1495" y="187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1" name="Freeform 10"/>
            <p:cNvSpPr/>
            <p:nvPr/>
          </p:nvSpPr>
          <p:spPr bwMode="auto">
            <a:xfrm>
              <a:off x="641350" y="3881438"/>
              <a:ext cx="3340100" cy="2976563"/>
            </a:xfrm>
            <a:custGeom>
              <a:avLst/>
              <a:gdLst/>
              <a:ahLst/>
              <a:cxnLst/>
              <a:rect l="0" t="0" r="r" b="b"/>
              <a:pathLst>
                <a:path w="2104" h="1875">
                  <a:moveTo>
                    <a:pt x="0" y="0"/>
                  </a:moveTo>
                  <a:lnTo>
                    <a:pt x="3" y="3"/>
                  </a:lnTo>
                  <a:lnTo>
                    <a:pt x="1498" y="1875"/>
                  </a:lnTo>
                  <a:lnTo>
                    <a:pt x="2104" y="1875"/>
                  </a:lnTo>
                  <a:lnTo>
                    <a:pt x="228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2" name="Freeform 11"/>
            <p:cNvSpPr/>
            <p:nvPr/>
          </p:nvSpPr>
          <p:spPr bwMode="auto">
            <a:xfrm>
              <a:off x="203200" y="3771900"/>
              <a:ext cx="2660650" cy="3086100"/>
            </a:xfrm>
            <a:custGeom>
              <a:avLst/>
              <a:gdLst/>
              <a:ahLst/>
              <a:cxnLst/>
              <a:rect l="0" t="0" r="r" b="b"/>
              <a:pathLst>
                <a:path w="1676" h="1944">
                  <a:moveTo>
                    <a:pt x="1676" y="1944"/>
                  </a:moveTo>
                  <a:lnTo>
                    <a:pt x="264" y="111"/>
                  </a:lnTo>
                  <a:lnTo>
                    <a:pt x="225" y="60"/>
                  </a:lnTo>
                  <a:lnTo>
                    <a:pt x="228" y="60"/>
                  </a:lnTo>
                  <a:lnTo>
                    <a:pt x="264" y="111"/>
                  </a:lnTo>
                  <a:lnTo>
                    <a:pt x="234" y="69"/>
                  </a:lnTo>
                  <a:lnTo>
                    <a:pt x="228" y="57"/>
                  </a:lnTo>
                  <a:lnTo>
                    <a:pt x="222" y="54"/>
                  </a:lnTo>
                  <a:lnTo>
                    <a:pt x="0" y="0"/>
                  </a:lnTo>
                  <a:lnTo>
                    <a:pt x="3" y="3"/>
                  </a:lnTo>
                  <a:lnTo>
                    <a:pt x="1223" y="1944"/>
                  </a:lnTo>
                  <a:lnTo>
                    <a:pt x="1676" y="194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74203" y="1300482"/>
            <a:ext cx="9880358" cy="4961089"/>
          </a:xfrm>
        </p:spPr>
        <p:txBody>
          <a:bodyPr anchor="b">
            <a:normAutofit/>
          </a:bodyPr>
          <a:lstStyle>
            <a:lvl1pPr algn="r">
              <a:defRPr sz="768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58917" y="6261570"/>
            <a:ext cx="8195645" cy="1940666"/>
          </a:xfrm>
        </p:spPr>
        <p:txBody>
          <a:bodyPr anchor="t">
            <a:normAutofit/>
          </a:bodyPr>
          <a:lstStyle>
            <a:lvl1pPr marL="0" indent="0" algn="r">
              <a:buNone/>
              <a:defRPr sz="2560">
                <a:solidFill>
                  <a:schemeClr val="tx1"/>
                </a:solidFill>
              </a:defRPr>
            </a:lvl1pPr>
            <a:lvl2pPr marL="6502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004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506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6009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511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9013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5516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2018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418878" y="8700212"/>
            <a:ext cx="1219517" cy="519289"/>
          </a:xfrm>
        </p:spPr>
        <p:txBody>
          <a:bodyPr/>
          <a:lstStyle/>
          <a:p>
            <a:fld id="{48A87A34-81AB-432B-8DAE-1953F412C126}" type="datetimeFigureOut">
              <a:rPr lang="en-US" smtClean="0"/>
              <a:t>10/23/2019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53754" y="8700212"/>
            <a:ext cx="5133423" cy="51928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769344" y="8700212"/>
            <a:ext cx="585216" cy="519289"/>
          </a:xfrm>
        </p:spPr>
        <p:txBody>
          <a:bodyPr/>
          <a:lstStyle/>
          <a:p>
            <a:fld id="{86CB4B4D-7CA3-9044-876B-883B54F8677D}" type="slidenum">
              <a:rPr lang="en-CA" smtClean="0"/>
              <a:t>‹#›</a:t>
            </a:fld>
            <a:endParaRPr lang="en-CA"/>
          </a:p>
        </p:txBody>
      </p:sp>
      <p:sp>
        <p:nvSpPr>
          <p:cNvPr id="23" name="Freeform 12"/>
          <p:cNvSpPr/>
          <p:nvPr/>
        </p:nvSpPr>
        <p:spPr bwMode="auto">
          <a:xfrm>
            <a:off x="288996" y="5364480"/>
            <a:ext cx="514773" cy="128694"/>
          </a:xfrm>
          <a:custGeom>
            <a:avLst/>
            <a:gdLst/>
            <a:ahLst/>
            <a:cxnLst/>
            <a:rect l="0" t="0" r="r" b="b"/>
            <a:pathLst>
              <a:path w="228" h="57">
                <a:moveTo>
                  <a:pt x="228" y="57"/>
                </a:moveTo>
                <a:lnTo>
                  <a:pt x="0" y="0"/>
                </a:lnTo>
                <a:lnTo>
                  <a:pt x="222" y="54"/>
                </a:lnTo>
                <a:lnTo>
                  <a:pt x="228" y="57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4" name="Freeform 13"/>
          <p:cNvSpPr/>
          <p:nvPr/>
        </p:nvSpPr>
        <p:spPr bwMode="auto">
          <a:xfrm>
            <a:off x="796997" y="5499948"/>
            <a:ext cx="88054" cy="115147"/>
          </a:xfrm>
          <a:custGeom>
            <a:avLst/>
            <a:gdLst/>
            <a:ahLst/>
            <a:cxnLst/>
            <a:rect l="0" t="0" r="r" b="b"/>
            <a:pathLst>
              <a:path w="39" h="51">
                <a:moveTo>
                  <a:pt x="0" y="0"/>
                </a:moveTo>
                <a:lnTo>
                  <a:pt x="39" y="51"/>
                </a:lnTo>
                <a:lnTo>
                  <a:pt x="3" y="0"/>
                </a:lnTo>
                <a:lnTo>
                  <a:pt x="0" y="0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3241486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>
            <a:spLocks noGrp="1"/>
          </p:cNvSpPr>
          <p:nvPr>
            <p:ph type="pic" idx="13"/>
          </p:nvPr>
        </p:nvSpPr>
        <p:spPr>
          <a:xfrm>
            <a:off x="2263775" y="613833"/>
            <a:ext cx="12401550" cy="82677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0" algn="ctr">
              <a:spcBef>
                <a:spcPts val="0"/>
              </a:spcBef>
              <a:buSzTx/>
              <a:buNone/>
              <a:defRPr sz="3700"/>
            </a:lvl2pPr>
            <a:lvl3pPr marL="0" indent="0" algn="ctr">
              <a:spcBef>
                <a:spcPts val="0"/>
              </a:spcBef>
              <a:buSzTx/>
              <a:buNone/>
              <a:defRPr sz="3700"/>
            </a:lvl3pPr>
            <a:lvl4pPr marL="0" indent="0" algn="ctr">
              <a:spcBef>
                <a:spcPts val="0"/>
              </a:spcBef>
              <a:buSzTx/>
              <a:buNone/>
              <a:defRPr sz="3700"/>
            </a:lvl4pPr>
            <a:lvl5pPr marL="0" indent="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>
            <a:spLocks noGrp="1"/>
          </p:cNvSpPr>
          <p:nvPr>
            <p:ph type="pic" idx="13"/>
          </p:nvPr>
        </p:nvSpPr>
        <p:spPr>
          <a:xfrm>
            <a:off x="4086225" y="2586566"/>
            <a:ext cx="9429750" cy="62865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28884" y="9296400"/>
            <a:ext cx="340259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>
            <a:spLocks noGrp="1"/>
          </p:cNvSpPr>
          <p:nvPr>
            <p:ph type="pic" sz="quarter" idx="13"/>
          </p:nvPr>
        </p:nvSpPr>
        <p:spPr>
          <a:xfrm>
            <a:off x="6680200" y="5029200"/>
            <a:ext cx="6054748" cy="4038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Image"/>
          <p:cNvSpPr>
            <a:spLocks noGrp="1"/>
          </p:cNvSpPr>
          <p:nvPr>
            <p:ph type="pic" sz="quarter" idx="14"/>
          </p:nvPr>
        </p:nvSpPr>
        <p:spPr>
          <a:xfrm>
            <a:off x="6502400" y="889000"/>
            <a:ext cx="5867400" cy="39116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Image"/>
          <p:cNvSpPr>
            <a:spLocks noGrp="1"/>
          </p:cNvSpPr>
          <p:nvPr>
            <p:ph type="pic" idx="15"/>
          </p:nvPr>
        </p:nvSpPr>
        <p:spPr>
          <a:xfrm>
            <a:off x="-2374900" y="889000"/>
            <a:ext cx="11982450" cy="79883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13"/>
          </p:nvPr>
        </p:nvSpPr>
        <p:spPr>
          <a:xfrm>
            <a:off x="1270000" y="6362700"/>
            <a:ext cx="10464800" cy="461366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14"/>
          </p:nvPr>
        </p:nvSpPr>
        <p:spPr>
          <a:xfrm>
            <a:off x="1270000" y="4267112"/>
            <a:ext cx="10464800" cy="609776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1" y="1"/>
            <a:ext cx="3032196" cy="9753601"/>
            <a:chOff x="0" y="0"/>
            <a:chExt cx="2132013" cy="6858001"/>
          </a:xfrm>
        </p:grpSpPr>
        <p:sp>
          <p:nvSpPr>
            <p:cNvPr id="15" name="Freeform 6"/>
            <p:cNvSpPr/>
            <p:nvPr/>
          </p:nvSpPr>
          <p:spPr bwMode="auto">
            <a:xfrm>
              <a:off x="0" y="0"/>
              <a:ext cx="1073150" cy="5291138"/>
            </a:xfrm>
            <a:custGeom>
              <a:avLst/>
              <a:gdLst/>
              <a:ahLst/>
              <a:cxnLst/>
              <a:rect l="0" t="0" r="r" b="b"/>
              <a:pathLst>
                <a:path w="676" h="3333">
                  <a:moveTo>
                    <a:pt x="0" y="3132"/>
                  </a:moveTo>
                  <a:lnTo>
                    <a:pt x="0" y="3312"/>
                  </a:lnTo>
                  <a:lnTo>
                    <a:pt x="126" y="3333"/>
                  </a:lnTo>
                  <a:lnTo>
                    <a:pt x="676" y="0"/>
                  </a:lnTo>
                  <a:lnTo>
                    <a:pt x="514" y="0"/>
                  </a:lnTo>
                  <a:lnTo>
                    <a:pt x="0" y="31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6" name="Freeform 7"/>
            <p:cNvSpPr/>
            <p:nvPr/>
          </p:nvSpPr>
          <p:spPr bwMode="auto">
            <a:xfrm>
              <a:off x="0" y="0"/>
              <a:ext cx="758825" cy="4624388"/>
            </a:xfrm>
            <a:custGeom>
              <a:avLst/>
              <a:gdLst/>
              <a:ahLst/>
              <a:cxnLst/>
              <a:rect l="0" t="0" r="r" b="b"/>
              <a:pathLst>
                <a:path w="478" h="2913">
                  <a:moveTo>
                    <a:pt x="478" y="0"/>
                  </a:moveTo>
                  <a:lnTo>
                    <a:pt x="318" y="0"/>
                  </a:lnTo>
                  <a:lnTo>
                    <a:pt x="0" y="1938"/>
                  </a:lnTo>
                  <a:lnTo>
                    <a:pt x="0" y="2913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7" name="Freeform 8"/>
            <p:cNvSpPr/>
            <p:nvPr/>
          </p:nvSpPr>
          <p:spPr bwMode="auto">
            <a:xfrm>
              <a:off x="0" y="5662613"/>
              <a:ext cx="906463" cy="1195388"/>
            </a:xfrm>
            <a:custGeom>
              <a:avLst/>
              <a:gdLst/>
              <a:ahLst/>
              <a:cxnLst/>
              <a:rect l="0" t="0" r="r" b="b"/>
              <a:pathLst>
                <a:path w="571" h="753">
                  <a:moveTo>
                    <a:pt x="0" y="0"/>
                  </a:moveTo>
                  <a:lnTo>
                    <a:pt x="0" y="12"/>
                  </a:lnTo>
                  <a:lnTo>
                    <a:pt x="538" y="753"/>
                  </a:lnTo>
                  <a:lnTo>
                    <a:pt x="571" y="7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8" name="Freeform 9"/>
            <p:cNvSpPr/>
            <p:nvPr/>
          </p:nvSpPr>
          <p:spPr bwMode="auto">
            <a:xfrm>
              <a:off x="0" y="5295900"/>
              <a:ext cx="1487488" cy="1562100"/>
            </a:xfrm>
            <a:custGeom>
              <a:avLst/>
              <a:gdLst/>
              <a:ahLst/>
              <a:cxnLst/>
              <a:rect l="0" t="0" r="r" b="b"/>
              <a:pathLst>
                <a:path w="937" h="984">
                  <a:moveTo>
                    <a:pt x="0" y="0"/>
                  </a:moveTo>
                  <a:lnTo>
                    <a:pt x="0" y="3"/>
                  </a:lnTo>
                  <a:lnTo>
                    <a:pt x="901" y="984"/>
                  </a:lnTo>
                  <a:lnTo>
                    <a:pt x="937" y="9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9" name="Freeform 10"/>
            <p:cNvSpPr/>
            <p:nvPr/>
          </p:nvSpPr>
          <p:spPr bwMode="auto">
            <a:xfrm>
              <a:off x="0" y="5257800"/>
              <a:ext cx="2132013" cy="1600200"/>
            </a:xfrm>
            <a:custGeom>
              <a:avLst/>
              <a:gdLst/>
              <a:ahLst/>
              <a:cxnLst/>
              <a:rect l="0" t="0" r="r" b="b"/>
              <a:pathLst>
                <a:path w="1343" h="1008">
                  <a:moveTo>
                    <a:pt x="0" y="24"/>
                  </a:moveTo>
                  <a:lnTo>
                    <a:pt x="937" y="1008"/>
                  </a:lnTo>
                  <a:lnTo>
                    <a:pt x="1343" y="1008"/>
                  </a:lnTo>
                  <a:lnTo>
                    <a:pt x="126" y="21"/>
                  </a:lnTo>
                  <a:lnTo>
                    <a:pt x="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0" name="Freeform 11"/>
            <p:cNvSpPr/>
            <p:nvPr/>
          </p:nvSpPr>
          <p:spPr bwMode="auto">
            <a:xfrm>
              <a:off x="0" y="5357813"/>
              <a:ext cx="1377950" cy="1500188"/>
            </a:xfrm>
            <a:custGeom>
              <a:avLst/>
              <a:gdLst/>
              <a:ahLst/>
              <a:cxnLst/>
              <a:rect l="0" t="0" r="r" b="b"/>
              <a:pathLst>
                <a:path w="868" h="945">
                  <a:moveTo>
                    <a:pt x="0" y="192"/>
                  </a:moveTo>
                  <a:lnTo>
                    <a:pt x="571" y="945"/>
                  </a:lnTo>
                  <a:lnTo>
                    <a:pt x="868" y="945"/>
                  </a:lnTo>
                  <a:lnTo>
                    <a:pt x="0" y="0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96812" y="650241"/>
            <a:ext cx="10957749" cy="281770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96813" y="3793067"/>
            <a:ext cx="10957747" cy="47743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65678" y="8698411"/>
            <a:ext cx="1219517" cy="5192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22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10/23/2019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25952" y="8698411"/>
            <a:ext cx="7558424" cy="5192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22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66496" y="8698411"/>
            <a:ext cx="588065" cy="5192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22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6CB4B4D-7CA3-9044-876B-883B54F8677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95914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</p:sldLayoutIdLst>
  <p:txStyles>
    <p:titleStyle>
      <a:lvl1pPr algn="ctr" defTabSz="650230" rtl="0" eaLnBrk="1" latinLnBrk="0" hangingPunct="1">
        <a:spcBef>
          <a:spcPct val="0"/>
        </a:spcBef>
        <a:buNone/>
        <a:defRPr sz="5689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406394" indent="-406394" algn="l" defTabSz="650230" rtl="0" eaLnBrk="1" latinLnBrk="0" hangingPunct="1">
        <a:spcBef>
          <a:spcPct val="20000"/>
        </a:spcBef>
        <a:spcAft>
          <a:spcPts val="853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3413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1056623" indent="-406394" algn="l" defTabSz="650230" rtl="0" eaLnBrk="1" latinLnBrk="0" hangingPunct="1">
        <a:spcBef>
          <a:spcPct val="20000"/>
        </a:spcBef>
        <a:spcAft>
          <a:spcPts val="853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844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706853" indent="-406394" algn="l" defTabSz="650230" rtl="0" eaLnBrk="1" latinLnBrk="0" hangingPunct="1">
        <a:spcBef>
          <a:spcPct val="20000"/>
        </a:spcBef>
        <a:spcAft>
          <a:spcPts val="853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56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2194526" indent="-243836" algn="l" defTabSz="650230" rtl="0" eaLnBrk="1" latinLnBrk="0" hangingPunct="1">
        <a:spcBef>
          <a:spcPct val="20000"/>
        </a:spcBef>
        <a:spcAft>
          <a:spcPts val="853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276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844756" indent="-243836" algn="l" defTabSz="650230" rtl="0" eaLnBrk="1" latinLnBrk="0" hangingPunct="1">
        <a:spcBef>
          <a:spcPct val="20000"/>
        </a:spcBef>
        <a:spcAft>
          <a:spcPts val="853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991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3576264" indent="-325115" algn="l" defTabSz="650230" rtl="0" eaLnBrk="1" latinLnBrk="0" hangingPunct="1">
        <a:spcBef>
          <a:spcPct val="20000"/>
        </a:spcBef>
        <a:spcAft>
          <a:spcPts val="853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991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4226494" indent="-325115" algn="l" defTabSz="650230" rtl="0" eaLnBrk="1" latinLnBrk="0" hangingPunct="1">
        <a:spcBef>
          <a:spcPct val="20000"/>
        </a:spcBef>
        <a:spcAft>
          <a:spcPts val="853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991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4876724" indent="-325115" algn="l" defTabSz="650230" rtl="0" eaLnBrk="1" latinLnBrk="0" hangingPunct="1">
        <a:spcBef>
          <a:spcPct val="20000"/>
        </a:spcBef>
        <a:spcAft>
          <a:spcPts val="853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991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5526954" indent="-325115" algn="l" defTabSz="650230" rtl="0" eaLnBrk="1" latinLnBrk="0" hangingPunct="1">
        <a:spcBef>
          <a:spcPct val="20000"/>
        </a:spcBef>
        <a:spcAft>
          <a:spcPts val="853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991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5023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1pPr>
      <a:lvl2pPr marL="650230" algn="l" defTabSz="65023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2pPr>
      <a:lvl3pPr marL="1300460" algn="l" defTabSz="65023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3pPr>
      <a:lvl4pPr marL="1950690" algn="l" defTabSz="65023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600919" algn="l" defTabSz="65023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251149" algn="l" defTabSz="65023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3901379" algn="l" defTabSz="65023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551609" algn="l" defTabSz="65023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201839" algn="l" defTabSz="65023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5.jp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5.png"/><Relationship Id="rId7" Type="http://schemas.openxmlformats.org/officeDocument/2006/relationships/image" Target="../media/image3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3.jpeg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3.jpeg"/><Relationship Id="rId5" Type="http://schemas.openxmlformats.org/officeDocument/2006/relationships/image" Target="../media/image44.jpeg"/><Relationship Id="rId4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3.jpeg"/><Relationship Id="rId5" Type="http://schemas.openxmlformats.org/officeDocument/2006/relationships/image" Target="../media/image56.jpeg"/><Relationship Id="rId4" Type="http://schemas.openxmlformats.org/officeDocument/2006/relationships/image" Target="../media/image5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3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5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9.jpg"/><Relationship Id="rId5" Type="http://schemas.openxmlformats.org/officeDocument/2006/relationships/image" Target="../media/image68.jpg"/><Relationship Id="rId4" Type="http://schemas.openxmlformats.org/officeDocument/2006/relationships/image" Target="../media/image67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5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7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7.png"/><Relationship Id="rId5" Type="http://schemas.openxmlformats.org/officeDocument/2006/relationships/chart" Target="../charts/chart1.xml"/><Relationship Id="rId4" Type="http://schemas.openxmlformats.org/officeDocument/2006/relationships/image" Target="../media/image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2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jpeg"/><Relationship Id="rId5" Type="http://schemas.openxmlformats.org/officeDocument/2006/relationships/image" Target="../media/image6.pn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3E02CD0-3B46-484A-A448-E6031DDB6C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13023" y="4995283"/>
            <a:ext cx="8195645" cy="1940666"/>
          </a:xfrm>
        </p:spPr>
        <p:txBody>
          <a:bodyPr/>
          <a:lstStyle/>
          <a:p>
            <a:r>
              <a:rPr lang="en-CA" dirty="0"/>
              <a:t>Presented By</a:t>
            </a:r>
          </a:p>
          <a:p>
            <a:r>
              <a:rPr lang="en-CA" dirty="0"/>
              <a:t>Nilesh </a:t>
            </a:r>
            <a:r>
              <a:rPr lang="en-CA" dirty="0" err="1"/>
              <a:t>Gaonkar</a:t>
            </a:r>
            <a:endParaRPr lang="en-CA" dirty="0"/>
          </a:p>
          <a:p>
            <a:r>
              <a:rPr lang="en-CA" dirty="0"/>
              <a:t>October, 23 2019</a:t>
            </a:r>
          </a:p>
        </p:txBody>
      </p:sp>
      <p:pic>
        <p:nvPicPr>
          <p:cNvPr id="1026" name="Picture 2" descr="Image result for SAE">
            <a:extLst>
              <a:ext uri="{FF2B5EF4-FFF2-40B4-BE49-F238E27FC236}">
                <a16:creationId xmlns:a16="http://schemas.microsoft.com/office/drawing/2014/main" id="{6D12A088-F9B4-4CDD-8799-C8843DD40B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3663" y="-159026"/>
            <a:ext cx="3528737" cy="2710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Fatigue design and evaluation committee">
            <a:extLst>
              <a:ext uri="{FF2B5EF4-FFF2-40B4-BE49-F238E27FC236}">
                <a16:creationId xmlns:a16="http://schemas.microsoft.com/office/drawing/2014/main" id="{D5DC1AD7-C8B6-41F6-80C8-DA8716D810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6781" y="329177"/>
            <a:ext cx="4715565" cy="1733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result for goldak technologies inc">
            <a:extLst>
              <a:ext uri="{FF2B5EF4-FFF2-40B4-BE49-F238E27FC236}">
                <a16:creationId xmlns:a16="http://schemas.microsoft.com/office/drawing/2014/main" id="{7EBB3DD9-FBD5-466A-9434-AF8662C90F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1296" y="7224452"/>
            <a:ext cx="2787372" cy="1663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015991D-7B9D-477F-BE6D-3B837C397DE3}"/>
              </a:ext>
            </a:extLst>
          </p:cNvPr>
          <p:cNvSpPr/>
          <p:nvPr/>
        </p:nvSpPr>
        <p:spPr>
          <a:xfrm>
            <a:off x="2973664" y="2062841"/>
            <a:ext cx="8798682" cy="2400657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IN" sz="5400" dirty="0"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  <a:endParaRPr lang="en-CA" sz="48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IN" sz="4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Validation of a computational model for predicting fatigue life </a:t>
            </a:r>
            <a:endParaRPr lang="en-CA" sz="4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3" t="32089" r="3594" b="31027"/>
          <a:stretch/>
        </p:blipFill>
        <p:spPr>
          <a:xfrm>
            <a:off x="4982919" y="7224452"/>
            <a:ext cx="4147724" cy="1662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1857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Methodology"/>
          <p:cNvSpPr txBox="1"/>
          <p:nvPr/>
        </p:nvSpPr>
        <p:spPr>
          <a:xfrm>
            <a:off x="264368" y="381000"/>
            <a:ext cx="12353083" cy="927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>
              <a:defRPr sz="4000" b="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t>Methodology</a:t>
            </a:r>
          </a:p>
        </p:txBody>
      </p:sp>
      <p:pic>
        <p:nvPicPr>
          <p:cNvPr id="242" name="Bckgrd.png" descr="Bckgr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243" name="Comparison of simulated through thickness YY-Max Stress distribution for different mesh"/>
          <p:cNvSpPr txBox="1"/>
          <p:nvPr/>
        </p:nvSpPr>
        <p:spPr>
          <a:xfrm>
            <a:off x="856865" y="1423119"/>
            <a:ext cx="11168088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lnSpc>
                <a:spcPct val="140000"/>
              </a:lnSpc>
              <a:defRPr sz="1800" b="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t>Comparison of simulated through thickness YY-Max Stress distribution for different mesh</a:t>
            </a:r>
          </a:p>
        </p:txBody>
      </p:sp>
      <p:pic>
        <p:nvPicPr>
          <p:cNvPr id="244" name="Content Placeholder 5" descr="Content Placeholder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855" y="3007717"/>
            <a:ext cx="6985001" cy="5068942"/>
          </a:xfrm>
          <a:prstGeom prst="rect">
            <a:avLst/>
          </a:prstGeom>
          <a:ln w="12700">
            <a:miter lim="400000"/>
          </a:ln>
        </p:spPr>
      </p:pic>
      <p:pic>
        <p:nvPicPr>
          <p:cNvPr id="245" name="Picture 2" descr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06966" y="2469455"/>
            <a:ext cx="2692401" cy="5957652"/>
          </a:xfrm>
          <a:prstGeom prst="rect">
            <a:avLst/>
          </a:prstGeom>
          <a:ln w="12700">
            <a:miter lim="400000"/>
          </a:ln>
        </p:spPr>
      </p:pic>
      <p:pic>
        <p:nvPicPr>
          <p:cNvPr id="246" name="Rectangle Rectangle" descr="Rectangle Rectangle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453454" y="2006600"/>
            <a:ext cx="7873803" cy="6883202"/>
          </a:xfrm>
          <a:prstGeom prst="rect">
            <a:avLst/>
          </a:prstGeom>
        </p:spPr>
      </p:pic>
      <p:pic>
        <p:nvPicPr>
          <p:cNvPr id="248" name="Rectangle Rectangle" descr="Rectangle Rectangle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8477969" y="1995338"/>
            <a:ext cx="3950395" cy="6905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1" name="Bckgrd.png" descr="Bckgr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252" name="Methodology"/>
          <p:cNvSpPr txBox="1">
            <a:spLocks noGrp="1"/>
          </p:cNvSpPr>
          <p:nvPr>
            <p:ph type="title"/>
          </p:nvPr>
        </p:nvSpPr>
        <p:spPr>
          <a:xfrm>
            <a:off x="247580" y="1052479"/>
            <a:ext cx="6152458" cy="841442"/>
          </a:xfrm>
          <a:prstGeom prst="rect">
            <a:avLst/>
          </a:prstGeom>
        </p:spPr>
        <p:txBody>
          <a:bodyPr lIns="45719" tIns="45719" rIns="45719" bIns="45719">
            <a:normAutofit/>
          </a:bodyPr>
          <a:lstStyle>
            <a:lvl1pPr algn="l" defTabSz="914400">
              <a:defRPr sz="4000"/>
            </a:lvl1pPr>
          </a:lstStyle>
          <a:p>
            <a:r>
              <a:t>Methodology</a:t>
            </a:r>
          </a:p>
        </p:txBody>
      </p:sp>
      <p:pic>
        <p:nvPicPr>
          <p:cNvPr id="253" name="Rectangle Rectangle" descr="Rectangle Rectangle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292100" y="4516586"/>
            <a:ext cx="6130826" cy="4378276"/>
          </a:xfrm>
          <a:prstGeom prst="rect">
            <a:avLst/>
          </a:prstGeom>
        </p:spPr>
      </p:pic>
      <p:sp>
        <p:nvSpPr>
          <p:cNvPr id="255" name="Comparing the simulated through thickness…"/>
          <p:cNvSpPr txBox="1"/>
          <p:nvPr/>
        </p:nvSpPr>
        <p:spPr>
          <a:xfrm>
            <a:off x="258396" y="2061124"/>
            <a:ext cx="6130826" cy="67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spcBef>
                <a:spcPts val="300"/>
              </a:spcBef>
              <a:defRPr sz="1800" b="0">
                <a:latin typeface="Gill Sans"/>
                <a:ea typeface="Gill Sans"/>
                <a:cs typeface="Gill Sans"/>
                <a:sym typeface="Gill Sans"/>
              </a:defRPr>
            </a:pPr>
            <a:r>
              <a:t>Comparing the simulated through thickness</a:t>
            </a:r>
          </a:p>
          <a:p>
            <a:pPr algn="l">
              <a:spcBef>
                <a:spcPts val="300"/>
              </a:spcBef>
              <a:defRPr sz="1800" b="0">
                <a:latin typeface="Gill Sans"/>
                <a:ea typeface="Gill Sans"/>
                <a:cs typeface="Gill Sans"/>
                <a:sym typeface="Gill Sans"/>
              </a:defRPr>
            </a:pPr>
            <a:r>
              <a:t>Min-Max YY-Stress distribution</a:t>
            </a:r>
          </a:p>
        </p:txBody>
      </p:sp>
      <p:sp>
        <p:nvSpPr>
          <p:cNvPr id="256" name="Case 1: 24 KN, R = 0.1   (Max load 24 KN, Min load 2.4 KN)…"/>
          <p:cNvSpPr txBox="1"/>
          <p:nvPr/>
        </p:nvSpPr>
        <p:spPr>
          <a:xfrm>
            <a:off x="246170" y="3005752"/>
            <a:ext cx="5593168" cy="1018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442722" indent="-442722" algn="l">
              <a:lnSpc>
                <a:spcPct val="140000"/>
              </a:lnSpc>
              <a:buSzPct val="25000"/>
              <a:buBlip>
                <a:blip r:embed="rId4"/>
              </a:buBlip>
              <a:defRPr sz="1600" b="0">
                <a:latin typeface="Gill Sans"/>
                <a:ea typeface="Gill Sans"/>
                <a:cs typeface="Gill Sans"/>
                <a:sym typeface="Gill Sans"/>
              </a:defRPr>
            </a:pPr>
            <a:r>
              <a:t>Case 1: 24 KN, R = 0.1   (Max load 24 KN, Min load 2.4 KN)</a:t>
            </a:r>
          </a:p>
          <a:p>
            <a:pPr marL="442722" indent="-442722" algn="l">
              <a:lnSpc>
                <a:spcPct val="140000"/>
              </a:lnSpc>
              <a:buSzPct val="25000"/>
              <a:buBlip>
                <a:blip r:embed="rId4"/>
              </a:buBlip>
              <a:defRPr sz="1600" b="0">
                <a:latin typeface="Gill Sans"/>
                <a:ea typeface="Gill Sans"/>
                <a:cs typeface="Gill Sans"/>
                <a:sym typeface="Gill Sans"/>
              </a:defRPr>
            </a:pPr>
            <a:r>
              <a:t>Case 2: 24 KN, R = 0.3   (Max load 24 KN, Min load 7.2 KN)</a:t>
            </a:r>
          </a:p>
          <a:p>
            <a:pPr marL="442722" indent="-442722" algn="l">
              <a:lnSpc>
                <a:spcPct val="140000"/>
              </a:lnSpc>
              <a:buSzPct val="25000"/>
              <a:buBlip>
                <a:blip r:embed="rId4"/>
              </a:buBlip>
              <a:defRPr sz="1600" b="0">
                <a:latin typeface="Gill Sans"/>
                <a:ea typeface="Gill Sans"/>
                <a:cs typeface="Gill Sans"/>
                <a:sym typeface="Gill Sans"/>
              </a:defRPr>
            </a:pPr>
            <a:r>
              <a:t>Case 3: 24 KN, R = 0.5   (Max load 24 KN, Min load  12 KN)</a:t>
            </a:r>
          </a:p>
        </p:txBody>
      </p:sp>
      <p:pic>
        <p:nvPicPr>
          <p:cNvPr id="257" name="Content Placeholder 5" descr="Content Placeholder 5"/>
          <p:cNvPicPr>
            <a:picLocks noChangeAspect="1"/>
          </p:cNvPicPr>
          <p:nvPr/>
        </p:nvPicPr>
        <p:blipFill>
          <a:blip r:embed="rId5"/>
          <a:srcRect l="11147" t="8014" r="3392" b="8640"/>
          <a:stretch>
            <a:fillRect/>
          </a:stretch>
        </p:blipFill>
        <p:spPr>
          <a:xfrm>
            <a:off x="607566" y="4633242"/>
            <a:ext cx="5499962" cy="41449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8" name="Rectangle Rectangle" descr="Rectangle Rectangle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6527800" y="4516586"/>
            <a:ext cx="6130826" cy="4378276"/>
          </a:xfrm>
          <a:prstGeom prst="rect">
            <a:avLst/>
          </a:prstGeom>
        </p:spPr>
      </p:pic>
      <p:pic>
        <p:nvPicPr>
          <p:cNvPr id="260" name="Picture 6" descr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43662" y="4685646"/>
            <a:ext cx="5499101" cy="4040156"/>
          </a:xfrm>
          <a:prstGeom prst="rect">
            <a:avLst/>
          </a:prstGeom>
          <a:ln w="12700">
            <a:miter lim="400000"/>
          </a:ln>
        </p:spPr>
      </p:pic>
      <p:pic>
        <p:nvPicPr>
          <p:cNvPr id="261" name="Picture 8" descr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46962" y="1201117"/>
            <a:ext cx="3492502" cy="2969130"/>
          </a:xfrm>
          <a:prstGeom prst="rect">
            <a:avLst/>
          </a:prstGeom>
          <a:ln w="12700">
            <a:miter lim="400000"/>
          </a:ln>
        </p:spPr>
      </p:pic>
      <p:pic>
        <p:nvPicPr>
          <p:cNvPr id="262" name="Rectangle Rectangle" descr="Rectangle Rectangle"/>
          <p:cNvPicPr>
            <a:picLocks/>
          </p:cNvPicPr>
          <p:nvPr/>
        </p:nvPicPr>
        <p:blipFill>
          <a:blip r:embed="rId8"/>
          <a:stretch>
            <a:fillRect/>
          </a:stretch>
        </p:blipFill>
        <p:spPr>
          <a:xfrm>
            <a:off x="6527799" y="958601"/>
            <a:ext cx="6130827" cy="34540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5" name="Bckgrd.png" descr="Bckgr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266" name="Result and Discussion"/>
          <p:cNvSpPr txBox="1">
            <a:spLocks noGrp="1"/>
          </p:cNvSpPr>
          <p:nvPr>
            <p:ph type="title"/>
          </p:nvPr>
        </p:nvSpPr>
        <p:spPr>
          <a:xfrm>
            <a:off x="-48816" y="822258"/>
            <a:ext cx="13102432" cy="841442"/>
          </a:xfrm>
          <a:prstGeom prst="rect">
            <a:avLst/>
          </a:prstGeom>
        </p:spPr>
        <p:txBody>
          <a:bodyPr lIns="45719" tIns="45719" rIns="45719" bIns="45719">
            <a:normAutofit/>
          </a:bodyPr>
          <a:lstStyle>
            <a:lvl1pPr defTabSz="914400">
              <a:defRPr sz="4000"/>
            </a:lvl1pPr>
          </a:lstStyle>
          <a:p>
            <a:r>
              <a:t>Result and Discussion</a:t>
            </a:r>
          </a:p>
        </p:txBody>
      </p:sp>
      <p:pic>
        <p:nvPicPr>
          <p:cNvPr id="267" name="Rectangle Rectangle" descr="Rectangle Rectangle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9011" y="2343060"/>
            <a:ext cx="6732821" cy="6159680"/>
          </a:xfrm>
          <a:prstGeom prst="rect">
            <a:avLst/>
          </a:prstGeom>
        </p:spPr>
      </p:pic>
      <p:sp>
        <p:nvSpPr>
          <p:cNvPr id="269" name="Case 1 - Load 24KN, R 0.1:  Predicted YY-Stress plot of a Gauss Point near crack nucleation region."/>
          <p:cNvSpPr txBox="1"/>
          <p:nvPr/>
        </p:nvSpPr>
        <p:spPr>
          <a:xfrm>
            <a:off x="292100" y="1900932"/>
            <a:ext cx="12420600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lnSpc>
                <a:spcPct val="110000"/>
              </a:lnSpc>
              <a:defRPr sz="1800" b="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t>Case 1 - Load 24KN, R 0.1:  Predicted YY-Stress plot of a Gauss Point near crack nucleation region.</a:t>
            </a:r>
          </a:p>
        </p:txBody>
      </p:sp>
      <p:pic>
        <p:nvPicPr>
          <p:cNvPr id="270" name="Content Placeholder 5" descr="Content Placeholder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421" y="3060700"/>
            <a:ext cx="6350001" cy="4445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71" name="Rectangle Rectangle" descr="Rectangle Rectangle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6714611" y="2343060"/>
            <a:ext cx="6281178" cy="6159680"/>
          </a:xfrm>
          <a:prstGeom prst="rect">
            <a:avLst/>
          </a:prstGeom>
        </p:spPr>
      </p:pic>
      <p:grpSp>
        <p:nvGrpSpPr>
          <p:cNvPr id="277" name="Group"/>
          <p:cNvGrpSpPr/>
          <p:nvPr/>
        </p:nvGrpSpPr>
        <p:grpSpPr>
          <a:xfrm>
            <a:off x="6927850" y="2854830"/>
            <a:ext cx="5854700" cy="4856740"/>
            <a:chOff x="0" y="0"/>
            <a:chExt cx="5854700" cy="4856739"/>
          </a:xfrm>
        </p:grpSpPr>
        <p:pic>
          <p:nvPicPr>
            <p:cNvPr id="273" name="Picture 12" descr="Picture 1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0"/>
              <a:ext cx="5854700" cy="485674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74" name="TextBox 13"/>
            <p:cNvSpPr txBox="1"/>
            <p:nvPr/>
          </p:nvSpPr>
          <p:spPr>
            <a:xfrm>
              <a:off x="2662172" y="3734105"/>
              <a:ext cx="3062500" cy="9391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/>
            <a:p>
              <a:pPr algn="l" defTabSz="914400">
                <a:defRPr sz="2000" b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r>
                <a:t>Gauss Point</a:t>
              </a:r>
            </a:p>
            <a:p>
              <a:pPr algn="l" defTabSz="914400">
                <a:defRPr sz="2000" b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r>
                <a:t>Crack Nucleation</a:t>
              </a:r>
            </a:p>
          </p:txBody>
        </p:sp>
        <p:sp>
          <p:nvSpPr>
            <p:cNvPr id="275" name="Connector: Curved 14"/>
            <p:cNvSpPr/>
            <p:nvPr/>
          </p:nvSpPr>
          <p:spPr>
            <a:xfrm rot="16200000" flipH="1">
              <a:off x="2833035" y="2639526"/>
              <a:ext cx="1188893" cy="1000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5400" y="0"/>
                    <a:pt x="10800" y="5400"/>
                    <a:pt x="10800" y="10800"/>
                  </a:cubicBezTo>
                  <a:cubicBezTo>
                    <a:pt x="10800" y="16200"/>
                    <a:pt x="16200" y="21600"/>
                    <a:pt x="21600" y="21600"/>
                  </a:cubicBezTo>
                </a:path>
              </a:pathLst>
            </a:custGeom>
            <a:noFill/>
            <a:ln w="28575" cap="flat">
              <a:solidFill>
                <a:srgbClr val="F2F2F2"/>
              </a:solidFill>
              <a:prstDash val="solid"/>
              <a:miter lim="800000"/>
              <a:tailEnd type="triangle" w="med" len="med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276" name="Flowchart: Connector 15"/>
            <p:cNvSpPr/>
            <p:nvPr/>
          </p:nvSpPr>
          <p:spPr>
            <a:xfrm>
              <a:off x="2875801" y="2443958"/>
              <a:ext cx="63552" cy="63553"/>
            </a:xfrm>
            <a:prstGeom prst="ellipse">
              <a:avLst/>
            </a:prstGeom>
            <a:solidFill>
              <a:srgbClr val="C00000"/>
            </a:solidFill>
            <a:ln w="12700" cap="flat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914400">
                <a:defRPr sz="18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9" name="Bckgrd.png" descr="Bckgr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280" name="Result and Discussion"/>
          <p:cNvSpPr txBox="1">
            <a:spLocks noGrp="1"/>
          </p:cNvSpPr>
          <p:nvPr>
            <p:ph type="title"/>
          </p:nvPr>
        </p:nvSpPr>
        <p:spPr>
          <a:xfrm>
            <a:off x="-48816" y="657158"/>
            <a:ext cx="13102432" cy="841442"/>
          </a:xfrm>
          <a:prstGeom prst="rect">
            <a:avLst/>
          </a:prstGeom>
        </p:spPr>
        <p:txBody>
          <a:bodyPr lIns="45719" tIns="45719" rIns="45719" bIns="45719">
            <a:normAutofit/>
          </a:bodyPr>
          <a:lstStyle>
            <a:lvl1pPr defTabSz="914400">
              <a:defRPr sz="4000"/>
            </a:lvl1pPr>
          </a:lstStyle>
          <a:p>
            <a:r>
              <a:t>Result and Discussion</a:t>
            </a:r>
          </a:p>
        </p:txBody>
      </p:sp>
      <p:pic>
        <p:nvPicPr>
          <p:cNvPr id="281" name="Rectangle Rectangle" descr="Rectangle Rectangle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9011" y="2343060"/>
            <a:ext cx="6732821" cy="6159680"/>
          </a:xfrm>
          <a:prstGeom prst="rect">
            <a:avLst/>
          </a:prstGeom>
        </p:spPr>
      </p:pic>
      <p:sp>
        <p:nvSpPr>
          <p:cNvPr id="283" name="Predicted YY-Stress plot for one gauss point near crack tip region for which damage…"/>
          <p:cNvSpPr txBox="1"/>
          <p:nvPr/>
        </p:nvSpPr>
        <p:spPr>
          <a:xfrm>
            <a:off x="292100" y="1593592"/>
            <a:ext cx="12420600" cy="995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lnSpc>
                <a:spcPct val="110000"/>
              </a:lnSpc>
              <a:defRPr sz="1800" b="0">
                <a:latin typeface="Gill Sans SemiBold"/>
                <a:ea typeface="Gill Sans SemiBold"/>
                <a:cs typeface="Gill Sans SemiBold"/>
                <a:sym typeface="Gill Sans SemiBold"/>
              </a:defRPr>
            </a:pPr>
            <a:r>
              <a:rPr dirty="0"/>
              <a:t>Predicted YY-Stress plot for one gauss point near crack tip region for which damage</a:t>
            </a:r>
          </a:p>
          <a:p>
            <a:pPr>
              <a:lnSpc>
                <a:spcPct val="110000"/>
              </a:lnSpc>
              <a:defRPr sz="1800" b="0">
                <a:latin typeface="Gill Sans SemiBold"/>
                <a:ea typeface="Gill Sans SemiBold"/>
                <a:cs typeface="Gill Sans SemiBold"/>
                <a:sym typeface="Gill Sans SemiBold"/>
              </a:defRPr>
            </a:pPr>
            <a:r>
              <a:rPr dirty="0"/>
              <a:t>value reach 1.0 at time step 60, crack length=0.646mm, fatigue cycles 59,077</a:t>
            </a:r>
          </a:p>
        </p:txBody>
      </p:sp>
      <p:pic>
        <p:nvPicPr>
          <p:cNvPr id="284" name="Rectangle Rectangle" descr="Rectangle Rectangle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6714611" y="2343060"/>
            <a:ext cx="6281178" cy="6159680"/>
          </a:xfrm>
          <a:prstGeom prst="rect">
            <a:avLst/>
          </a:prstGeom>
        </p:spPr>
      </p:pic>
      <p:pic>
        <p:nvPicPr>
          <p:cNvPr id="286" name="Picture 6" descr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421" y="3052233"/>
            <a:ext cx="6350001" cy="474133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91" name="Group"/>
          <p:cNvGrpSpPr/>
          <p:nvPr/>
        </p:nvGrpSpPr>
        <p:grpSpPr>
          <a:xfrm>
            <a:off x="6927850" y="2994530"/>
            <a:ext cx="5854700" cy="4856740"/>
            <a:chOff x="0" y="0"/>
            <a:chExt cx="5854700" cy="4856739"/>
          </a:xfrm>
        </p:grpSpPr>
        <p:pic>
          <p:nvPicPr>
            <p:cNvPr id="287" name="Picture 10" descr="Picture 1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0"/>
              <a:ext cx="5854700" cy="485674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88" name="Flowchart: Connector 2"/>
            <p:cNvSpPr/>
            <p:nvPr/>
          </p:nvSpPr>
          <p:spPr>
            <a:xfrm>
              <a:off x="3738026" y="2306990"/>
              <a:ext cx="61032" cy="61032"/>
            </a:xfrm>
            <a:prstGeom prst="ellipse">
              <a:avLst/>
            </a:prstGeom>
            <a:solidFill>
              <a:srgbClr val="C00000"/>
            </a:solidFill>
            <a:ln w="9525" cap="flat">
              <a:solidFill>
                <a:srgbClr val="C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algn="l" defTabSz="914400">
                <a:defRPr b="0"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289" name="Connector: Curved 7"/>
            <p:cNvSpPr/>
            <p:nvPr/>
          </p:nvSpPr>
          <p:spPr>
            <a:xfrm rot="16200000" flipH="1">
              <a:off x="3899587" y="2379872"/>
              <a:ext cx="586334" cy="5626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5400" y="0"/>
                    <a:pt x="10800" y="5400"/>
                    <a:pt x="10800" y="10800"/>
                  </a:cubicBezTo>
                  <a:cubicBezTo>
                    <a:pt x="10800" y="16200"/>
                    <a:pt x="16200" y="21600"/>
                    <a:pt x="21600" y="21600"/>
                  </a:cubicBezTo>
                </a:path>
              </a:pathLst>
            </a:custGeom>
            <a:noFill/>
            <a:ln w="28575" cap="flat">
              <a:solidFill>
                <a:srgbClr val="FFFFFF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290" name="TextBox 13"/>
            <p:cNvSpPr txBox="1"/>
            <p:nvPr/>
          </p:nvSpPr>
          <p:spPr>
            <a:xfrm>
              <a:off x="3507359" y="2954351"/>
              <a:ext cx="1933414" cy="8340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/>
            <a:p>
              <a:pPr algn="l" defTabSz="914400">
                <a:defRPr sz="1800" b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r>
                <a:t>Gauss Point</a:t>
              </a:r>
            </a:p>
            <a:p>
              <a:pPr algn="l" defTabSz="914400">
                <a:defRPr sz="1800" b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r>
                <a:t>Crack Tip 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Bckgrd.png" descr="Bckgr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294" name="Result and Discussion"/>
          <p:cNvSpPr txBox="1">
            <a:spLocks noGrp="1"/>
          </p:cNvSpPr>
          <p:nvPr>
            <p:ph type="title"/>
          </p:nvPr>
        </p:nvSpPr>
        <p:spPr>
          <a:xfrm>
            <a:off x="-48816" y="822258"/>
            <a:ext cx="13102432" cy="841442"/>
          </a:xfrm>
          <a:prstGeom prst="rect">
            <a:avLst/>
          </a:prstGeom>
        </p:spPr>
        <p:txBody>
          <a:bodyPr lIns="45719" tIns="45719" rIns="45719" bIns="45719">
            <a:normAutofit/>
          </a:bodyPr>
          <a:lstStyle>
            <a:lvl1pPr defTabSz="914400">
              <a:defRPr sz="4000"/>
            </a:lvl1pPr>
          </a:lstStyle>
          <a:p>
            <a:r>
              <a:rPr dirty="0"/>
              <a:t>Result and Discussion</a:t>
            </a:r>
          </a:p>
        </p:txBody>
      </p:sp>
      <p:pic>
        <p:nvPicPr>
          <p:cNvPr id="295" name="Rectangle Rectangle" descr="Rectangle Rectangle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4301611" y="2876460"/>
            <a:ext cx="4426482" cy="5994431"/>
          </a:xfrm>
          <a:prstGeom prst="rect">
            <a:avLst/>
          </a:prstGeom>
        </p:spPr>
      </p:pic>
      <p:sp>
        <p:nvSpPr>
          <p:cNvPr id="297" name="Predicted Ramberg-Osgood Hysteresis loop for one Gauss Point"/>
          <p:cNvSpPr txBox="1"/>
          <p:nvPr/>
        </p:nvSpPr>
        <p:spPr>
          <a:xfrm>
            <a:off x="304552" y="1900932"/>
            <a:ext cx="12420601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lnSpc>
                <a:spcPct val="110000"/>
              </a:lnSpc>
              <a:defRPr sz="1800" b="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t>Predicted Ramberg-Osgood Hysteresis loop for one Gauss Point</a:t>
            </a:r>
          </a:p>
        </p:txBody>
      </p:sp>
      <p:pic>
        <p:nvPicPr>
          <p:cNvPr id="298" name="Rectangle Rectangle" descr="Rectangle Rectangle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-67189" y="2876460"/>
            <a:ext cx="4426482" cy="5994431"/>
          </a:xfrm>
          <a:prstGeom prst="rect">
            <a:avLst/>
          </a:prstGeom>
        </p:spPr>
      </p:pic>
      <p:pic>
        <p:nvPicPr>
          <p:cNvPr id="300" name="Rectangle Rectangle" descr="Rectangle Rectangle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8657711" y="2876460"/>
            <a:ext cx="4426482" cy="5994431"/>
          </a:xfrm>
          <a:prstGeom prst="rect">
            <a:avLst/>
          </a:prstGeom>
        </p:spPr>
      </p:pic>
      <p:sp>
        <p:nvSpPr>
          <p:cNvPr id="302" name="24 KN, R = 0.1"/>
          <p:cNvSpPr txBox="1"/>
          <p:nvPr/>
        </p:nvSpPr>
        <p:spPr>
          <a:xfrm>
            <a:off x="421059" y="3008279"/>
            <a:ext cx="3449986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lnSpc>
                <a:spcPct val="110000"/>
              </a:lnSpc>
              <a:defRPr sz="1800" b="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t>24 KN, R = 0.1</a:t>
            </a:r>
          </a:p>
        </p:txBody>
      </p:sp>
      <p:sp>
        <p:nvSpPr>
          <p:cNvPr id="303" name="24 KN, R = 0.3"/>
          <p:cNvSpPr txBox="1"/>
          <p:nvPr/>
        </p:nvSpPr>
        <p:spPr>
          <a:xfrm>
            <a:off x="4789859" y="3008279"/>
            <a:ext cx="3449986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lnSpc>
                <a:spcPct val="110000"/>
              </a:lnSpc>
              <a:defRPr sz="1800" b="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t>24 KN, R = 0.3</a:t>
            </a:r>
          </a:p>
        </p:txBody>
      </p:sp>
      <p:sp>
        <p:nvSpPr>
          <p:cNvPr id="304" name="24 KN, R = 0.5"/>
          <p:cNvSpPr txBox="1"/>
          <p:nvPr/>
        </p:nvSpPr>
        <p:spPr>
          <a:xfrm>
            <a:off x="9145959" y="3008279"/>
            <a:ext cx="3449986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lnSpc>
                <a:spcPct val="110000"/>
              </a:lnSpc>
              <a:defRPr sz="1800" b="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t>24 KN, R = 0.5</a:t>
            </a:r>
          </a:p>
        </p:txBody>
      </p:sp>
      <p:sp>
        <p:nvSpPr>
          <p:cNvPr id="305" name="59,077…"/>
          <p:cNvSpPr txBox="1"/>
          <p:nvPr/>
        </p:nvSpPr>
        <p:spPr>
          <a:xfrm>
            <a:off x="414957" y="7559959"/>
            <a:ext cx="3449986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lnSpc>
                <a:spcPct val="110000"/>
              </a:lnSpc>
              <a:defRPr sz="1800" b="0">
                <a:latin typeface="Gill Sans SemiBold"/>
                <a:ea typeface="Gill Sans SemiBold"/>
                <a:cs typeface="Gill Sans SemiBold"/>
                <a:sym typeface="Gill Sans SemiBold"/>
              </a:defRPr>
            </a:pPr>
            <a:r>
              <a:t>59,077</a:t>
            </a:r>
          </a:p>
          <a:p>
            <a:pPr defTabSz="914400">
              <a:defRPr sz="1600" b="0">
                <a:latin typeface="Calibri"/>
                <a:ea typeface="Calibri"/>
                <a:cs typeface="Calibri"/>
                <a:sym typeface="Calibri"/>
              </a:defRPr>
            </a:pPr>
            <a:r>
              <a:t>Load cycles to failure</a:t>
            </a:r>
          </a:p>
        </p:txBody>
      </p:sp>
      <p:sp>
        <p:nvSpPr>
          <p:cNvPr id="306" name="566,025…"/>
          <p:cNvSpPr txBox="1"/>
          <p:nvPr/>
        </p:nvSpPr>
        <p:spPr>
          <a:xfrm>
            <a:off x="4783757" y="7559959"/>
            <a:ext cx="3449986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lnSpc>
                <a:spcPct val="110000"/>
              </a:lnSpc>
              <a:defRPr sz="1800" b="0">
                <a:latin typeface="Gill Sans SemiBold"/>
                <a:ea typeface="Gill Sans SemiBold"/>
                <a:cs typeface="Gill Sans SemiBold"/>
                <a:sym typeface="Gill Sans SemiBold"/>
              </a:defRPr>
            </a:pPr>
            <a:r>
              <a:t>566,025</a:t>
            </a:r>
          </a:p>
          <a:p>
            <a:pPr defTabSz="914400">
              <a:defRPr sz="1600" b="0">
                <a:latin typeface="Calibri"/>
                <a:ea typeface="Calibri"/>
                <a:cs typeface="Calibri"/>
                <a:sym typeface="Calibri"/>
              </a:defRPr>
            </a:pPr>
            <a:r>
              <a:t>Load cycles to failure</a:t>
            </a:r>
          </a:p>
        </p:txBody>
      </p:sp>
      <p:sp>
        <p:nvSpPr>
          <p:cNvPr id="307" name="8,556,150…"/>
          <p:cNvSpPr txBox="1"/>
          <p:nvPr/>
        </p:nvSpPr>
        <p:spPr>
          <a:xfrm>
            <a:off x="9139857" y="7559959"/>
            <a:ext cx="3449986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lnSpc>
                <a:spcPct val="110000"/>
              </a:lnSpc>
              <a:defRPr sz="1800" b="0">
                <a:latin typeface="Gill Sans SemiBold"/>
                <a:ea typeface="Gill Sans SemiBold"/>
                <a:cs typeface="Gill Sans SemiBold"/>
                <a:sym typeface="Gill Sans SemiBold"/>
              </a:defRPr>
            </a:pPr>
            <a:r>
              <a:t>8,556,150</a:t>
            </a:r>
          </a:p>
          <a:p>
            <a:pPr defTabSz="914400">
              <a:defRPr sz="1600" b="0">
                <a:latin typeface="Calibri"/>
                <a:ea typeface="Calibri"/>
                <a:cs typeface="Calibri"/>
                <a:sym typeface="Calibri"/>
              </a:defRPr>
            </a:pPr>
            <a:r>
              <a:t>Load cycles to failure</a:t>
            </a:r>
          </a:p>
        </p:txBody>
      </p:sp>
      <p:pic>
        <p:nvPicPr>
          <p:cNvPr id="308" name="Content Placeholder 5" descr="Content Placeholder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074" y="3545189"/>
            <a:ext cx="4061956" cy="38588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9" name="Picture 6" descr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70400" y="3544219"/>
            <a:ext cx="4064000" cy="38608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10" name="Picture 7" descr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52674" y="3578640"/>
            <a:ext cx="4059913" cy="379195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" name="Bckgrd.png" descr="Bckgr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13" name="Result and Discussion"/>
          <p:cNvSpPr txBox="1">
            <a:spLocks noGrp="1"/>
          </p:cNvSpPr>
          <p:nvPr>
            <p:ph type="title"/>
          </p:nvPr>
        </p:nvSpPr>
        <p:spPr>
          <a:xfrm>
            <a:off x="-48816" y="252379"/>
            <a:ext cx="13102432" cy="841442"/>
          </a:xfrm>
          <a:prstGeom prst="rect">
            <a:avLst/>
          </a:prstGeom>
        </p:spPr>
        <p:txBody>
          <a:bodyPr lIns="45719" tIns="45719" rIns="45719" bIns="45719">
            <a:normAutofit/>
          </a:bodyPr>
          <a:lstStyle>
            <a:lvl1pPr defTabSz="914400">
              <a:defRPr sz="4000"/>
            </a:lvl1pPr>
          </a:lstStyle>
          <a:p>
            <a:r>
              <a:t>Result and Discussion</a:t>
            </a:r>
          </a:p>
        </p:txBody>
      </p:sp>
      <p:pic>
        <p:nvPicPr>
          <p:cNvPr id="314" name="Rectangle Rectangle" descr="Rectangle Rectangle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215900" y="1511300"/>
            <a:ext cx="12471649" cy="7637066"/>
          </a:xfrm>
          <a:prstGeom prst="rect">
            <a:avLst/>
          </a:prstGeom>
        </p:spPr>
      </p:pic>
      <p:sp>
        <p:nvSpPr>
          <p:cNvPr id="316" name="Comparing predicted fatigue crack length vs time step"/>
          <p:cNvSpPr txBox="1"/>
          <p:nvPr/>
        </p:nvSpPr>
        <p:spPr>
          <a:xfrm>
            <a:off x="292100" y="939469"/>
            <a:ext cx="12420601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lnSpc>
                <a:spcPct val="110000"/>
              </a:lnSpc>
              <a:defRPr sz="1800" b="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t>Comparing predicted fatigue crack length vs time step</a:t>
            </a:r>
          </a:p>
        </p:txBody>
      </p:sp>
      <p:grpSp>
        <p:nvGrpSpPr>
          <p:cNvPr id="328" name="Group"/>
          <p:cNvGrpSpPr/>
          <p:nvPr/>
        </p:nvGrpSpPr>
        <p:grpSpPr>
          <a:xfrm>
            <a:off x="1463065" y="2225410"/>
            <a:ext cx="9501434" cy="6801380"/>
            <a:chOff x="0" y="0"/>
            <a:chExt cx="9501432" cy="6801378"/>
          </a:xfrm>
        </p:grpSpPr>
        <p:pic>
          <p:nvPicPr>
            <p:cNvPr id="317" name="Content Placeholder 5" descr="Content Placeholder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7461282" cy="55932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18" name="TextBox 11"/>
            <p:cNvSpPr txBox="1"/>
            <p:nvPr/>
          </p:nvSpPr>
          <p:spPr>
            <a:xfrm>
              <a:off x="0" y="5350738"/>
              <a:ext cx="3252857" cy="1450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/>
            <a:p>
              <a:pPr algn="l" defTabSz="914400">
                <a:defRPr sz="1400">
                  <a:solidFill>
                    <a:srgbClr val="0033CC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r>
                <a:t>57,663 Cycles</a:t>
              </a:r>
            </a:p>
            <a:p>
              <a:pPr algn="l" defTabSz="914400">
                <a:defRPr sz="1400">
                  <a:solidFill>
                    <a:srgbClr val="00FF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r>
                <a:t>543,895 Cycles</a:t>
              </a:r>
            </a:p>
            <a:p>
              <a:pPr algn="l" defTabSz="914400">
                <a:defRPr sz="1400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r>
                <a:t>8,219,600 Cycles</a:t>
              </a:r>
            </a:p>
            <a:p>
              <a:pPr algn="l" defTabSz="914400">
                <a:defRPr sz="140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319" name="TextBox 12"/>
            <p:cNvSpPr txBox="1"/>
            <p:nvPr/>
          </p:nvSpPr>
          <p:spPr>
            <a:xfrm>
              <a:off x="6248576" y="5338844"/>
              <a:ext cx="3252857" cy="91829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/>
            <a:p>
              <a:pPr algn="l" defTabSz="914400">
                <a:defRPr sz="1400">
                  <a:solidFill>
                    <a:srgbClr val="0033CC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r>
                <a:t>59,114 Cycles</a:t>
              </a:r>
            </a:p>
            <a:p>
              <a:pPr algn="l" defTabSz="914400">
                <a:defRPr sz="1400">
                  <a:solidFill>
                    <a:srgbClr val="00FF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r>
                <a:t>565,985 Cycles</a:t>
              </a:r>
            </a:p>
            <a:p>
              <a:pPr algn="l" defTabSz="914400">
                <a:defRPr sz="1400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r>
                <a:t>8,556,200 Cycles</a:t>
              </a:r>
            </a:p>
          </p:txBody>
        </p:sp>
        <p:grpSp>
          <p:nvGrpSpPr>
            <p:cNvPr id="323" name="Arrow: Curved Right 17"/>
            <p:cNvGrpSpPr/>
            <p:nvPr/>
          </p:nvGrpSpPr>
          <p:grpSpPr>
            <a:xfrm>
              <a:off x="372556" y="5140086"/>
              <a:ext cx="283049" cy="311652"/>
              <a:chOff x="0" y="0"/>
              <a:chExt cx="283047" cy="311651"/>
            </a:xfrm>
          </p:grpSpPr>
          <p:sp>
            <p:nvSpPr>
              <p:cNvPr id="320" name="Shape"/>
              <p:cNvSpPr/>
              <p:nvPr/>
            </p:nvSpPr>
            <p:spPr>
              <a:xfrm>
                <a:off x="0" y="0"/>
                <a:ext cx="283048" cy="3116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155" h="21600" extrusionOk="0">
                    <a:moveTo>
                      <a:pt x="5" y="7238"/>
                    </a:moveTo>
                    <a:cubicBezTo>
                      <a:pt x="5" y="10538"/>
                      <a:pt x="5913" y="13420"/>
                      <a:pt x="14368" y="14245"/>
                    </a:cubicBezTo>
                    <a:lnTo>
                      <a:pt x="14368" y="11794"/>
                    </a:lnTo>
                    <a:lnTo>
                      <a:pt x="19155" y="16927"/>
                    </a:lnTo>
                    <a:lnTo>
                      <a:pt x="14368" y="21600"/>
                    </a:lnTo>
                    <a:lnTo>
                      <a:pt x="14368" y="19148"/>
                    </a:lnTo>
                    <a:cubicBezTo>
                      <a:pt x="5913" y="18323"/>
                      <a:pt x="5" y="15441"/>
                      <a:pt x="5" y="12141"/>
                    </a:cubicBezTo>
                    <a:close/>
                    <a:moveTo>
                      <a:pt x="19155" y="4903"/>
                    </a:moveTo>
                    <a:cubicBezTo>
                      <a:pt x="11080" y="4903"/>
                      <a:pt x="3873" y="6818"/>
                      <a:pt x="1137" y="9689"/>
                    </a:cubicBezTo>
                    <a:cubicBezTo>
                      <a:pt x="-2445" y="5928"/>
                      <a:pt x="2718" y="1782"/>
                      <a:pt x="12669" y="428"/>
                    </a:cubicBezTo>
                    <a:cubicBezTo>
                      <a:pt x="14749" y="145"/>
                      <a:pt x="16944" y="0"/>
                      <a:pt x="19155" y="0"/>
                    </a:cubicBezTo>
                    <a:close/>
                  </a:path>
                </a:pathLst>
              </a:custGeom>
              <a:solidFill>
                <a:srgbClr val="5B9B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algn="l" defTabSz="914400">
                  <a:defRPr b="0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321" name="Shape"/>
              <p:cNvSpPr/>
              <p:nvPr/>
            </p:nvSpPr>
            <p:spPr>
              <a:xfrm>
                <a:off x="0" y="0"/>
                <a:ext cx="283048" cy="1397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155" h="21600" extrusionOk="0">
                    <a:moveTo>
                      <a:pt x="19155" y="10930"/>
                    </a:moveTo>
                    <a:cubicBezTo>
                      <a:pt x="11080" y="10930"/>
                      <a:pt x="3873" y="15198"/>
                      <a:pt x="1137" y="21600"/>
                    </a:cubicBezTo>
                    <a:cubicBezTo>
                      <a:pt x="-2445" y="13216"/>
                      <a:pt x="2718" y="3972"/>
                      <a:pt x="12669" y="954"/>
                    </a:cubicBezTo>
                    <a:cubicBezTo>
                      <a:pt x="14749" y="323"/>
                      <a:pt x="16944" y="0"/>
                      <a:pt x="19155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algn="l" defTabSz="914400">
                  <a:defRPr b="0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322" name="Line"/>
              <p:cNvSpPr/>
              <p:nvPr/>
            </p:nvSpPr>
            <p:spPr>
              <a:xfrm>
                <a:off x="77" y="0"/>
                <a:ext cx="282971" cy="3116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7238"/>
                    </a:moveTo>
                    <a:cubicBezTo>
                      <a:pt x="0" y="10538"/>
                      <a:pt x="6663" y="13420"/>
                      <a:pt x="16200" y="14245"/>
                    </a:cubicBezTo>
                    <a:lnTo>
                      <a:pt x="16200" y="11794"/>
                    </a:lnTo>
                    <a:lnTo>
                      <a:pt x="21600" y="16927"/>
                    </a:lnTo>
                    <a:lnTo>
                      <a:pt x="16200" y="21600"/>
                    </a:lnTo>
                    <a:lnTo>
                      <a:pt x="16200" y="19148"/>
                    </a:lnTo>
                    <a:cubicBezTo>
                      <a:pt x="6663" y="18323"/>
                      <a:pt x="0" y="15441"/>
                      <a:pt x="0" y="12141"/>
                    </a:cubicBezTo>
                    <a:lnTo>
                      <a:pt x="0" y="7238"/>
                    </a:lnTo>
                    <a:cubicBezTo>
                      <a:pt x="0" y="3240"/>
                      <a:pt x="9671" y="0"/>
                      <a:pt x="21600" y="0"/>
                    </a:cubicBezTo>
                    <a:lnTo>
                      <a:pt x="21600" y="4903"/>
                    </a:lnTo>
                    <a:cubicBezTo>
                      <a:pt x="12492" y="4903"/>
                      <a:pt x="4362" y="6818"/>
                      <a:pt x="1277" y="9689"/>
                    </a:cubicBezTo>
                  </a:path>
                </a:pathLst>
              </a:custGeom>
              <a:noFill/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algn="l" defTabSz="914400">
                  <a:defRPr b="0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</p:grpSp>
        <p:grpSp>
          <p:nvGrpSpPr>
            <p:cNvPr id="327" name="Arrow: Curved Left 18"/>
            <p:cNvGrpSpPr/>
            <p:nvPr/>
          </p:nvGrpSpPr>
          <p:grpSpPr>
            <a:xfrm>
              <a:off x="7461282" y="5110996"/>
              <a:ext cx="287710" cy="340307"/>
              <a:chOff x="0" y="0"/>
              <a:chExt cx="287709" cy="340305"/>
            </a:xfrm>
          </p:grpSpPr>
          <p:sp>
            <p:nvSpPr>
              <p:cNvPr id="324" name="Shape"/>
              <p:cNvSpPr/>
              <p:nvPr/>
            </p:nvSpPr>
            <p:spPr>
              <a:xfrm>
                <a:off x="0" y="0"/>
                <a:ext cx="287710" cy="340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279" h="21600" extrusionOk="0">
                    <a:moveTo>
                      <a:pt x="0" y="17274"/>
                    </a:moveTo>
                    <a:lnTo>
                      <a:pt x="4819" y="12472"/>
                    </a:lnTo>
                    <a:lnTo>
                      <a:pt x="4819" y="14754"/>
                    </a:lnTo>
                    <a:lnTo>
                      <a:pt x="4819" y="14754"/>
                    </a:lnTo>
                    <a:cubicBezTo>
                      <a:pt x="11230" y="14110"/>
                      <a:pt x="16343" y="12231"/>
                      <a:pt x="18359" y="9778"/>
                    </a:cubicBezTo>
                    <a:cubicBezTo>
                      <a:pt x="21600" y="13721"/>
                      <a:pt x="16007" y="17940"/>
                      <a:pt x="5868" y="19200"/>
                    </a:cubicBezTo>
                    <a:cubicBezTo>
                      <a:pt x="5521" y="19243"/>
                      <a:pt x="5171" y="19283"/>
                      <a:pt x="4819" y="19318"/>
                    </a:cubicBezTo>
                    <a:lnTo>
                      <a:pt x="4819" y="21600"/>
                    </a:lnTo>
                    <a:close/>
                    <a:moveTo>
                      <a:pt x="19274" y="12060"/>
                    </a:moveTo>
                    <a:cubicBezTo>
                      <a:pt x="19274" y="7920"/>
                      <a:pt x="10645" y="4564"/>
                      <a:pt x="0" y="4564"/>
                    </a:cubicBezTo>
                    <a:lnTo>
                      <a:pt x="0" y="0"/>
                    </a:lnTo>
                    <a:cubicBezTo>
                      <a:pt x="10645" y="0"/>
                      <a:pt x="19274" y="3356"/>
                      <a:pt x="19274" y="7496"/>
                    </a:cubicBezTo>
                    <a:close/>
                  </a:path>
                </a:pathLst>
              </a:custGeom>
              <a:solidFill>
                <a:srgbClr val="5B9B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algn="l" defTabSz="914400">
                  <a:defRPr b="0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325" name="Shape"/>
              <p:cNvSpPr/>
              <p:nvPr/>
            </p:nvSpPr>
            <p:spPr>
              <a:xfrm>
                <a:off x="0" y="0"/>
                <a:ext cx="287632" cy="1900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21600" y="14185"/>
                      <a:pt x="11929" y="8175"/>
                      <a:pt x="0" y="8175"/>
                    </a:cubicBezTo>
                    <a:lnTo>
                      <a:pt x="0" y="0"/>
                    </a:lnTo>
                    <a:cubicBezTo>
                      <a:pt x="11929" y="0"/>
                      <a:pt x="21600" y="6011"/>
                      <a:pt x="21600" y="13425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algn="l" defTabSz="914400">
                  <a:defRPr b="0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326" name="Line"/>
              <p:cNvSpPr/>
              <p:nvPr/>
            </p:nvSpPr>
            <p:spPr>
              <a:xfrm>
                <a:off x="0" y="0"/>
                <a:ext cx="287632" cy="340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2060"/>
                    </a:moveTo>
                    <a:cubicBezTo>
                      <a:pt x="21600" y="7920"/>
                      <a:pt x="11929" y="4564"/>
                      <a:pt x="0" y="4564"/>
                    </a:cubicBezTo>
                    <a:lnTo>
                      <a:pt x="0" y="0"/>
                    </a:lnTo>
                    <a:cubicBezTo>
                      <a:pt x="11929" y="0"/>
                      <a:pt x="21600" y="3356"/>
                      <a:pt x="21600" y="7496"/>
                    </a:cubicBezTo>
                    <a:lnTo>
                      <a:pt x="21600" y="12060"/>
                    </a:lnTo>
                    <a:cubicBezTo>
                      <a:pt x="21600" y="15478"/>
                      <a:pt x="14937" y="18463"/>
                      <a:pt x="5400" y="19318"/>
                    </a:cubicBezTo>
                    <a:lnTo>
                      <a:pt x="5400" y="21600"/>
                    </a:lnTo>
                    <a:lnTo>
                      <a:pt x="0" y="17274"/>
                    </a:lnTo>
                    <a:lnTo>
                      <a:pt x="5400" y="12472"/>
                    </a:lnTo>
                    <a:lnTo>
                      <a:pt x="5400" y="14754"/>
                    </a:lnTo>
                    <a:lnTo>
                      <a:pt x="5400" y="14754"/>
                    </a:lnTo>
                    <a:cubicBezTo>
                      <a:pt x="12585" y="14110"/>
                      <a:pt x="18315" y="12231"/>
                      <a:pt x="20575" y="9778"/>
                    </a:cubicBezTo>
                  </a:path>
                </a:pathLst>
              </a:custGeom>
              <a:noFill/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algn="l" defTabSz="914400">
                  <a:defRPr b="0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</p:grpSp>
      </p:grpSp>
      <p:sp>
        <p:nvSpPr>
          <p:cNvPr id="329" name="TextBox 13"/>
          <p:cNvSpPr txBox="1"/>
          <p:nvPr/>
        </p:nvSpPr>
        <p:spPr>
          <a:xfrm>
            <a:off x="9496938" y="2365524"/>
            <a:ext cx="2825883" cy="1424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342900" indent="-342900" algn="l" defTabSz="914400">
              <a:buClr>
                <a:srgbClr val="0000FF"/>
              </a:buClr>
              <a:buSzPct val="120000"/>
              <a:buChar char="❖"/>
              <a:defRPr sz="1800" b="0">
                <a:latin typeface="Calibri"/>
                <a:ea typeface="Calibri"/>
                <a:cs typeface="Calibri"/>
                <a:sym typeface="Calibri"/>
              </a:defRPr>
            </a:pPr>
            <a:r>
              <a:t>Case 1: 24 KN, R 0.1 </a:t>
            </a:r>
          </a:p>
          <a:p>
            <a:pPr marL="342900" indent="-342900" algn="l" defTabSz="914400">
              <a:buClr>
                <a:srgbClr val="00B050"/>
              </a:buClr>
              <a:buSzPct val="120000"/>
              <a:buChar char="❖"/>
              <a:defRPr sz="1800" b="0">
                <a:latin typeface="Calibri"/>
                <a:ea typeface="Calibri"/>
                <a:cs typeface="Calibri"/>
                <a:sym typeface="Calibri"/>
              </a:defRPr>
            </a:pPr>
            <a:r>
              <a:t>Case 2: 24 KN, R 0.3</a:t>
            </a:r>
          </a:p>
          <a:p>
            <a:pPr marL="342900" indent="-342900" algn="l" defTabSz="914400">
              <a:buClr>
                <a:srgbClr val="FF0000"/>
              </a:buClr>
              <a:buSzPct val="120000"/>
              <a:buChar char="❖"/>
              <a:defRPr sz="1800" b="0">
                <a:latin typeface="Calibri"/>
                <a:ea typeface="Calibri"/>
                <a:cs typeface="Calibri"/>
                <a:sym typeface="Calibri"/>
              </a:defRPr>
            </a:pPr>
            <a:r>
              <a:t>Case 3: 24 KN, R 0.5</a:t>
            </a:r>
          </a:p>
          <a:p>
            <a:pPr marL="342900" indent="-342900" algn="l" defTabSz="914400">
              <a:buClr>
                <a:srgbClr val="FF0000"/>
              </a:buClr>
              <a:buSzPct val="120000"/>
              <a:buChar char="❖"/>
              <a:defRPr sz="1800" b="0"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1" name="Bckgrd.png" descr="Bckgr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32" name="Result and Discussion"/>
          <p:cNvSpPr txBox="1">
            <a:spLocks noGrp="1"/>
          </p:cNvSpPr>
          <p:nvPr>
            <p:ph type="title"/>
          </p:nvPr>
        </p:nvSpPr>
        <p:spPr>
          <a:xfrm>
            <a:off x="-48816" y="252379"/>
            <a:ext cx="13102432" cy="841442"/>
          </a:xfrm>
          <a:prstGeom prst="rect">
            <a:avLst/>
          </a:prstGeom>
        </p:spPr>
        <p:txBody>
          <a:bodyPr lIns="45719" tIns="45719" rIns="45719" bIns="45719">
            <a:normAutofit/>
          </a:bodyPr>
          <a:lstStyle>
            <a:lvl1pPr defTabSz="914400">
              <a:defRPr sz="4000"/>
            </a:lvl1pPr>
          </a:lstStyle>
          <a:p>
            <a:r>
              <a:t>Result and Discussion</a:t>
            </a:r>
          </a:p>
        </p:txBody>
      </p:sp>
      <p:pic>
        <p:nvPicPr>
          <p:cNvPr id="333" name="Rectangle Rectangle" descr="Rectangle Rectangle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215900" y="1435100"/>
            <a:ext cx="12471649" cy="7510066"/>
          </a:xfrm>
          <a:prstGeom prst="rect">
            <a:avLst/>
          </a:prstGeom>
          <a:effectLst>
            <a:outerShdw blurRad="190500" dist="8455" dir="5400000" rotWithShape="0">
              <a:srgbClr val="000000"/>
            </a:outerShdw>
          </a:effectLst>
        </p:spPr>
      </p:pic>
      <p:sp>
        <p:nvSpPr>
          <p:cNvPr id="334" name="VrSuite Fatigue Model - Displacement and Damage View"/>
          <p:cNvSpPr txBox="1"/>
          <p:nvPr/>
        </p:nvSpPr>
        <p:spPr>
          <a:xfrm>
            <a:off x="292100" y="939469"/>
            <a:ext cx="12420601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lnSpc>
                <a:spcPct val="110000"/>
              </a:lnSpc>
              <a:defRPr sz="1800" b="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t>VrSuite Fatigue Model - Displacement and Damage View</a:t>
            </a:r>
          </a:p>
        </p:txBody>
      </p:sp>
      <p:pic>
        <p:nvPicPr>
          <p:cNvPr id="335" name="Content Placeholder 8" descr="Content Placeholder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5846" y="2045096"/>
            <a:ext cx="8890001" cy="6290215"/>
          </a:xfrm>
          <a:prstGeom prst="rect">
            <a:avLst/>
          </a:prstGeom>
          <a:ln w="12700">
            <a:miter lim="400000"/>
          </a:ln>
        </p:spPr>
      </p:pic>
      <p:sp>
        <p:nvSpPr>
          <p:cNvPr id="336" name="TextBox 6"/>
          <p:cNvSpPr txBox="1"/>
          <p:nvPr/>
        </p:nvSpPr>
        <p:spPr>
          <a:xfrm>
            <a:off x="9368432" y="2092643"/>
            <a:ext cx="2832160" cy="1104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algn="l" defTabSz="914400">
              <a:lnSpc>
                <a:spcPct val="140000"/>
              </a:lnSpc>
              <a:defRPr sz="1800">
                <a:latin typeface="Calibri"/>
                <a:ea typeface="Calibri"/>
                <a:cs typeface="Calibri"/>
                <a:sym typeface="Calibri"/>
              </a:defRPr>
            </a:pPr>
            <a:r>
              <a:t>Case 1: 24 KN, R = 0.1</a:t>
            </a:r>
          </a:p>
          <a:p>
            <a:pPr algn="l" defTabSz="914400">
              <a:lnSpc>
                <a:spcPct val="140000"/>
              </a:lnSpc>
              <a:defRPr sz="1800" b="0">
                <a:latin typeface="Calibri"/>
                <a:ea typeface="Calibri"/>
                <a:cs typeface="Calibri"/>
                <a:sym typeface="Calibri"/>
              </a:defRPr>
            </a:pPr>
            <a:r>
              <a:t>Crack Length = 18.786mm</a:t>
            </a:r>
          </a:p>
          <a:p>
            <a:pPr algn="l" defTabSz="914400">
              <a:lnSpc>
                <a:spcPct val="140000"/>
              </a:lnSpc>
              <a:defRPr sz="1800" b="0">
                <a:latin typeface="Calibri"/>
                <a:ea typeface="Calibri"/>
                <a:cs typeface="Calibri"/>
                <a:sym typeface="Calibri"/>
              </a:defRPr>
            </a:pPr>
            <a:r>
              <a:t>59,114 load cycles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" name="Bckgrd.png" descr="Bckgr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39" name="Result and Discussion"/>
          <p:cNvSpPr txBox="1">
            <a:spLocks noGrp="1"/>
          </p:cNvSpPr>
          <p:nvPr>
            <p:ph type="title"/>
          </p:nvPr>
        </p:nvSpPr>
        <p:spPr>
          <a:xfrm>
            <a:off x="-48816" y="252379"/>
            <a:ext cx="13102432" cy="841442"/>
          </a:xfrm>
          <a:prstGeom prst="rect">
            <a:avLst/>
          </a:prstGeom>
        </p:spPr>
        <p:txBody>
          <a:bodyPr lIns="45719" tIns="45719" rIns="45719" bIns="45719">
            <a:normAutofit/>
          </a:bodyPr>
          <a:lstStyle>
            <a:lvl1pPr defTabSz="914400">
              <a:defRPr sz="4000"/>
            </a:lvl1pPr>
          </a:lstStyle>
          <a:p>
            <a:r>
              <a:t>Result and Discussion</a:t>
            </a:r>
          </a:p>
        </p:txBody>
      </p:sp>
      <p:pic>
        <p:nvPicPr>
          <p:cNvPr id="340" name="Rectangle Rectangle" descr="Rectangle Rectangle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215900" y="1435100"/>
            <a:ext cx="12471649" cy="7510066"/>
          </a:xfrm>
          <a:prstGeom prst="rect">
            <a:avLst/>
          </a:prstGeom>
          <a:effectLst>
            <a:outerShdw blurRad="190500" dist="8455" dir="5400000" rotWithShape="0">
              <a:srgbClr val="000000"/>
            </a:outerShdw>
          </a:effectLst>
        </p:spPr>
      </p:pic>
      <p:sp>
        <p:nvSpPr>
          <p:cNvPr id="341" name="VrSuite Computational Fatigue Model – Crack growth"/>
          <p:cNvSpPr txBox="1"/>
          <p:nvPr/>
        </p:nvSpPr>
        <p:spPr>
          <a:xfrm>
            <a:off x="292100" y="939469"/>
            <a:ext cx="12420601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lnSpc>
                <a:spcPct val="110000"/>
              </a:lnSpc>
              <a:defRPr sz="1800" b="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t>VrSuite Computational Fatigue Model – Crack growth</a:t>
            </a:r>
          </a:p>
        </p:txBody>
      </p:sp>
      <p:sp>
        <p:nvSpPr>
          <p:cNvPr id="342" name="TextBox 6"/>
          <p:cNvSpPr txBox="1"/>
          <p:nvPr/>
        </p:nvSpPr>
        <p:spPr>
          <a:xfrm>
            <a:off x="9381132" y="2105343"/>
            <a:ext cx="2901030" cy="1104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algn="l" defTabSz="914400">
              <a:lnSpc>
                <a:spcPct val="140000"/>
              </a:lnSpc>
              <a:defRPr sz="1800">
                <a:latin typeface="Calibri"/>
                <a:ea typeface="Calibri"/>
                <a:cs typeface="Calibri"/>
                <a:sym typeface="Calibri"/>
              </a:defRPr>
            </a:pPr>
            <a:r>
              <a:t>Case 1: 24 KN, R = 0.1</a:t>
            </a:r>
          </a:p>
          <a:p>
            <a:pPr algn="l" defTabSz="914400">
              <a:lnSpc>
                <a:spcPct val="140000"/>
              </a:lnSpc>
              <a:defRPr sz="1800" b="0">
                <a:latin typeface="Calibri"/>
                <a:ea typeface="Calibri"/>
                <a:cs typeface="Calibri"/>
                <a:sym typeface="Calibri"/>
              </a:defRPr>
            </a:pPr>
            <a:r>
              <a:t>Crack Length = 18.786 mm</a:t>
            </a:r>
          </a:p>
          <a:p>
            <a:pPr algn="l" defTabSz="914400">
              <a:lnSpc>
                <a:spcPct val="140000"/>
              </a:lnSpc>
              <a:defRPr sz="1800" b="0">
                <a:latin typeface="Calibri"/>
                <a:ea typeface="Calibri"/>
                <a:cs typeface="Calibri"/>
                <a:sym typeface="Calibri"/>
              </a:defRPr>
            </a:pPr>
            <a:r>
              <a:t>59,114 load cycles</a:t>
            </a:r>
          </a:p>
        </p:txBody>
      </p:sp>
      <p:pic>
        <p:nvPicPr>
          <p:cNvPr id="343" name="Content Placeholder 5" descr="Content Placeholder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105" y="1679376"/>
            <a:ext cx="8318503" cy="703230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5" name="Bckgrd.png" descr="Bckgr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46" name="Result and Discussion"/>
          <p:cNvSpPr txBox="1">
            <a:spLocks noGrp="1"/>
          </p:cNvSpPr>
          <p:nvPr>
            <p:ph type="title"/>
          </p:nvPr>
        </p:nvSpPr>
        <p:spPr>
          <a:xfrm>
            <a:off x="-48816" y="657158"/>
            <a:ext cx="13102432" cy="841442"/>
          </a:xfrm>
          <a:prstGeom prst="rect">
            <a:avLst/>
          </a:prstGeom>
        </p:spPr>
        <p:txBody>
          <a:bodyPr lIns="45719" tIns="45719" rIns="45719" bIns="45719">
            <a:normAutofit/>
          </a:bodyPr>
          <a:lstStyle>
            <a:lvl1pPr defTabSz="914400">
              <a:defRPr sz="4000"/>
            </a:lvl1pPr>
          </a:lstStyle>
          <a:p>
            <a:r>
              <a:t>Result and Discussion</a:t>
            </a:r>
          </a:p>
        </p:txBody>
      </p:sp>
      <p:pic>
        <p:nvPicPr>
          <p:cNvPr id="347" name="Rectangle Rectangle" descr="Rectangle Rectangle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9011" y="2343060"/>
            <a:ext cx="6732821" cy="6681174"/>
          </a:xfrm>
          <a:prstGeom prst="rect">
            <a:avLst/>
          </a:prstGeom>
        </p:spPr>
      </p:pic>
      <p:sp>
        <p:nvSpPr>
          <p:cNvPr id="349" name="VrSuite Computational Fatigue Model – Crack growth"/>
          <p:cNvSpPr txBox="1"/>
          <p:nvPr/>
        </p:nvSpPr>
        <p:spPr>
          <a:xfrm>
            <a:off x="292100" y="1418332"/>
            <a:ext cx="12420601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lnSpc>
                <a:spcPct val="110000"/>
              </a:lnSpc>
              <a:defRPr sz="1800" b="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 err="1"/>
              <a:t>VrSuite</a:t>
            </a:r>
            <a:r>
              <a:rPr dirty="0"/>
              <a:t> Computational Fatigue Model – Crack growth</a:t>
            </a:r>
          </a:p>
        </p:txBody>
      </p:sp>
      <p:pic>
        <p:nvPicPr>
          <p:cNvPr id="350" name="Rectangle Rectangle" descr="Rectangle Rectangle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6714611" y="2343060"/>
            <a:ext cx="6281178" cy="6681174"/>
          </a:xfrm>
          <a:prstGeom prst="rect">
            <a:avLst/>
          </a:prstGeom>
        </p:spPr>
      </p:pic>
      <p:pic>
        <p:nvPicPr>
          <p:cNvPr id="352" name="Content Placeholder 5" descr="Content Placeholder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461" y="3816338"/>
            <a:ext cx="5677922" cy="44704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53" name="Picture 6" descr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57604" y="3813760"/>
            <a:ext cx="5395192" cy="4475558"/>
          </a:xfrm>
          <a:prstGeom prst="rect">
            <a:avLst/>
          </a:prstGeom>
          <a:ln w="12700">
            <a:miter lim="400000"/>
          </a:ln>
        </p:spPr>
      </p:pic>
      <p:sp>
        <p:nvSpPr>
          <p:cNvPr id="354" name="TextBox 8"/>
          <p:cNvSpPr txBox="1"/>
          <p:nvPr/>
        </p:nvSpPr>
        <p:spPr>
          <a:xfrm>
            <a:off x="2019282" y="2577946"/>
            <a:ext cx="2712280" cy="1104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defTabSz="914400">
              <a:lnSpc>
                <a:spcPct val="140000"/>
              </a:lnSpc>
              <a:defRPr sz="1800" b="0">
                <a:latin typeface="Calibri"/>
                <a:ea typeface="Calibri"/>
                <a:cs typeface="Calibri"/>
                <a:sym typeface="Calibri"/>
              </a:defRPr>
            </a:pPr>
            <a:r>
              <a:t>Case 2: 24 KN, R = 0.3</a:t>
            </a:r>
          </a:p>
          <a:p>
            <a:pPr defTabSz="914400">
              <a:lnSpc>
                <a:spcPct val="140000"/>
              </a:lnSpc>
              <a:defRPr sz="1800" b="0">
                <a:latin typeface="Calibri"/>
                <a:ea typeface="Calibri"/>
                <a:cs typeface="Calibri"/>
                <a:sym typeface="Calibri"/>
              </a:defRPr>
            </a:pPr>
            <a:r>
              <a:t>Crack Length = 3.463mm</a:t>
            </a:r>
          </a:p>
          <a:p>
            <a:pPr defTabSz="914400">
              <a:lnSpc>
                <a:spcPct val="140000"/>
              </a:lnSpc>
              <a:defRPr sz="1800" b="0">
                <a:latin typeface="Calibri"/>
                <a:ea typeface="Calibri"/>
                <a:cs typeface="Calibri"/>
                <a:sym typeface="Calibri"/>
              </a:defRPr>
            </a:pPr>
            <a:r>
              <a:t>565,985 load cycles</a:t>
            </a:r>
          </a:p>
        </p:txBody>
      </p:sp>
      <p:sp>
        <p:nvSpPr>
          <p:cNvPr id="355" name="TextBox 9"/>
          <p:cNvSpPr txBox="1"/>
          <p:nvPr/>
        </p:nvSpPr>
        <p:spPr>
          <a:xfrm>
            <a:off x="8499060" y="2577946"/>
            <a:ext cx="2712280" cy="1104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defTabSz="914400">
              <a:lnSpc>
                <a:spcPct val="140000"/>
              </a:lnSpc>
              <a:defRPr sz="1800" b="0">
                <a:latin typeface="Calibri"/>
                <a:ea typeface="Calibri"/>
                <a:cs typeface="Calibri"/>
                <a:sym typeface="Calibri"/>
              </a:defRPr>
            </a:pPr>
            <a:r>
              <a:t>Case 3: 24 KN, R = 0.5</a:t>
            </a:r>
          </a:p>
          <a:p>
            <a:pPr defTabSz="914400">
              <a:lnSpc>
                <a:spcPct val="140000"/>
              </a:lnSpc>
              <a:defRPr sz="1800" b="0">
                <a:latin typeface="Calibri"/>
                <a:ea typeface="Calibri"/>
                <a:cs typeface="Calibri"/>
                <a:sym typeface="Calibri"/>
              </a:defRPr>
            </a:pPr>
            <a:r>
              <a:t>Crack Length = 2.795mm</a:t>
            </a:r>
          </a:p>
          <a:p>
            <a:pPr defTabSz="914400">
              <a:lnSpc>
                <a:spcPct val="140000"/>
              </a:lnSpc>
              <a:defRPr sz="1800" b="0">
                <a:latin typeface="Calibri"/>
                <a:ea typeface="Calibri"/>
                <a:cs typeface="Calibri"/>
                <a:sym typeface="Calibri"/>
              </a:defRPr>
            </a:pPr>
            <a:r>
              <a:t>8,556,200 load cycles 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7" name="Bckgrd.png" descr="Bckgr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58" name="Result and Discussion"/>
          <p:cNvSpPr txBox="1">
            <a:spLocks noGrp="1"/>
          </p:cNvSpPr>
          <p:nvPr>
            <p:ph type="title"/>
          </p:nvPr>
        </p:nvSpPr>
        <p:spPr>
          <a:xfrm>
            <a:off x="-48816" y="252379"/>
            <a:ext cx="13102432" cy="841442"/>
          </a:xfrm>
          <a:prstGeom prst="rect">
            <a:avLst/>
          </a:prstGeom>
        </p:spPr>
        <p:txBody>
          <a:bodyPr lIns="45719" tIns="45719" rIns="45719" bIns="45719">
            <a:normAutofit/>
          </a:bodyPr>
          <a:lstStyle>
            <a:lvl1pPr defTabSz="914400">
              <a:defRPr sz="4000"/>
            </a:lvl1pPr>
          </a:lstStyle>
          <a:p>
            <a:r>
              <a:t>Result and Discussion</a:t>
            </a:r>
          </a:p>
        </p:txBody>
      </p:sp>
      <p:pic>
        <p:nvPicPr>
          <p:cNvPr id="359" name="Rectangle Rectangle" descr="Rectangle Rectangle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215900" y="1435100"/>
            <a:ext cx="12471649" cy="7510066"/>
          </a:xfrm>
          <a:prstGeom prst="rect">
            <a:avLst/>
          </a:prstGeom>
          <a:effectLst>
            <a:outerShdw blurRad="190500" dist="8455" dir="5400000" rotWithShape="0">
              <a:srgbClr val="000000"/>
            </a:outerShdw>
          </a:effectLst>
        </p:spPr>
      </p:pic>
      <p:sp>
        <p:nvSpPr>
          <p:cNvPr id="360" name="Variable amplitude – Block loading history"/>
          <p:cNvSpPr txBox="1"/>
          <p:nvPr/>
        </p:nvSpPr>
        <p:spPr>
          <a:xfrm>
            <a:off x="292100" y="939469"/>
            <a:ext cx="12420601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lnSpc>
                <a:spcPct val="110000"/>
              </a:lnSpc>
              <a:defRPr sz="1800" b="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t>Variable amplitude – Block loading history</a:t>
            </a:r>
          </a:p>
        </p:txBody>
      </p:sp>
      <p:sp>
        <p:nvSpPr>
          <p:cNvPr id="361" name="TextBox 6"/>
          <p:cNvSpPr txBox="1"/>
          <p:nvPr/>
        </p:nvSpPr>
        <p:spPr>
          <a:xfrm>
            <a:off x="9558932" y="2275966"/>
            <a:ext cx="2758738" cy="4091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l" defTabSz="914400">
              <a:lnSpc>
                <a:spcPct val="140000"/>
              </a:lnSpc>
              <a:defRPr sz="1800" b="0">
                <a:latin typeface="Calibri"/>
                <a:ea typeface="Calibri"/>
                <a:cs typeface="Calibri"/>
                <a:sym typeface="Calibri"/>
              </a:defRPr>
            </a:pPr>
            <a:r>
              <a:t>Block 1: 24KN, R 0.1, 5000 cycles</a:t>
            </a:r>
          </a:p>
          <a:p>
            <a:pPr algn="l" defTabSz="914400">
              <a:lnSpc>
                <a:spcPct val="140000"/>
              </a:lnSpc>
              <a:defRPr sz="1800" b="0">
                <a:latin typeface="Calibri"/>
                <a:ea typeface="Calibri"/>
                <a:cs typeface="Calibri"/>
                <a:sym typeface="Calibri"/>
              </a:defRPr>
            </a:pPr>
            <a:endParaRPr/>
          </a:p>
          <a:p>
            <a:pPr algn="l" defTabSz="914400">
              <a:lnSpc>
                <a:spcPct val="140000"/>
              </a:lnSpc>
              <a:defRPr sz="1800" b="0">
                <a:latin typeface="Calibri"/>
                <a:ea typeface="Calibri"/>
                <a:cs typeface="Calibri"/>
                <a:sym typeface="Calibri"/>
              </a:defRPr>
            </a:pPr>
            <a:r>
              <a:t>Block 2: 24KN, R 0.5, 40,000 cycles</a:t>
            </a:r>
          </a:p>
          <a:p>
            <a:pPr algn="l" defTabSz="914400">
              <a:lnSpc>
                <a:spcPct val="140000"/>
              </a:lnSpc>
              <a:defRPr sz="1800" b="0">
                <a:latin typeface="Calibri"/>
                <a:ea typeface="Calibri"/>
                <a:cs typeface="Calibri"/>
                <a:sym typeface="Calibri"/>
              </a:defRPr>
            </a:pPr>
            <a:endParaRPr/>
          </a:p>
          <a:p>
            <a:pPr algn="l" defTabSz="914400">
              <a:lnSpc>
                <a:spcPct val="140000"/>
              </a:lnSpc>
              <a:defRPr sz="1800" b="0">
                <a:latin typeface="Calibri"/>
                <a:ea typeface="Calibri"/>
                <a:cs typeface="Calibri"/>
                <a:sym typeface="Calibri"/>
              </a:defRPr>
            </a:pPr>
            <a:r>
              <a:t>Predicted YY-Stress distribution for one Gauss point for which damage value reaches 1.0</a:t>
            </a:r>
          </a:p>
        </p:txBody>
      </p:sp>
      <p:pic>
        <p:nvPicPr>
          <p:cNvPr id="362" name="Content Placeholder 5" descr="Content Placeholder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8673" y="2232025"/>
            <a:ext cx="7507519" cy="5482897"/>
          </a:xfrm>
          <a:prstGeom prst="rect">
            <a:avLst/>
          </a:prstGeom>
          <a:ln w="12700">
            <a:miter lim="400000"/>
          </a:ln>
        </p:spPr>
      </p:pic>
      <p:sp>
        <p:nvSpPr>
          <p:cNvPr id="363" name="TextBox 2"/>
          <p:cNvSpPr txBox="1"/>
          <p:nvPr/>
        </p:nvSpPr>
        <p:spPr>
          <a:xfrm>
            <a:off x="7203044" y="8287060"/>
            <a:ext cx="1743127" cy="332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l" defTabSz="914400">
              <a:defRPr sz="1600" b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r>
              <a:t>540,370 Cycles</a:t>
            </a:r>
          </a:p>
        </p:txBody>
      </p:sp>
      <p:sp>
        <p:nvSpPr>
          <p:cNvPr id="364" name="Straight Arrow Connector 9"/>
          <p:cNvSpPr/>
          <p:nvPr/>
        </p:nvSpPr>
        <p:spPr>
          <a:xfrm>
            <a:off x="7426907" y="7748363"/>
            <a:ext cx="178434" cy="396815"/>
          </a:xfrm>
          <a:prstGeom prst="line">
            <a:avLst/>
          </a:prstGeom>
          <a:ln w="28575">
            <a:solidFill>
              <a:srgbClr val="FF0000"/>
            </a:solidFill>
            <a:tailEnd type="triangle"/>
          </a:ln>
        </p:spPr>
        <p:txBody>
          <a:bodyPr lIns="45719" rIns="45719"/>
          <a:lstStyle/>
          <a:p>
            <a:pPr algn="l" defTabSz="914400">
              <a:defRPr sz="1800" b="0"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Background and Motivation"/>
          <p:cNvSpPr txBox="1"/>
          <p:nvPr/>
        </p:nvSpPr>
        <p:spPr>
          <a:xfrm>
            <a:off x="264368" y="762000"/>
            <a:ext cx="12353082" cy="927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>
              <a:defRPr sz="4000" b="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/>
              <a:t>Background and Motivation</a:t>
            </a:r>
          </a:p>
        </p:txBody>
      </p:sp>
      <p:sp>
        <p:nvSpPr>
          <p:cNvPr id="138" name="Fatigue stress?…"/>
          <p:cNvSpPr txBox="1"/>
          <p:nvPr/>
        </p:nvSpPr>
        <p:spPr>
          <a:xfrm>
            <a:off x="878498" y="2680274"/>
            <a:ext cx="3660848" cy="5222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442722" indent="-442722" algn="l">
              <a:lnSpc>
                <a:spcPct val="140000"/>
              </a:lnSpc>
              <a:buSzPct val="30000"/>
              <a:buBlip>
                <a:blip r:embed="rId2"/>
              </a:buBlip>
              <a:defRPr sz="1800" b="0">
                <a:latin typeface="Gill Sans"/>
                <a:ea typeface="Gill Sans"/>
                <a:cs typeface="Gill Sans"/>
                <a:sym typeface="Gill Sans"/>
              </a:defRPr>
            </a:pPr>
            <a:r>
              <a:t>Fatigue stress?</a:t>
            </a:r>
          </a:p>
          <a:p>
            <a:pPr marL="442722" indent="-442722" algn="l">
              <a:lnSpc>
                <a:spcPct val="140000"/>
              </a:lnSpc>
              <a:buSzPct val="30000"/>
              <a:buBlip>
                <a:blip r:embed="rId2"/>
              </a:buBlip>
              <a:defRPr sz="1800" b="0">
                <a:latin typeface="Gill Sans"/>
                <a:ea typeface="Gill Sans"/>
                <a:cs typeface="Gill Sans"/>
                <a:sym typeface="Gill Sans"/>
              </a:defRPr>
            </a:pPr>
            <a:endParaRPr/>
          </a:p>
          <a:p>
            <a:pPr marL="442722" indent="-442722" algn="l">
              <a:lnSpc>
                <a:spcPct val="140000"/>
              </a:lnSpc>
              <a:buSzPct val="30000"/>
              <a:buBlip>
                <a:blip r:embed="rId2"/>
              </a:buBlip>
              <a:defRPr sz="1800" b="0">
                <a:latin typeface="Gill Sans"/>
                <a:ea typeface="Gill Sans"/>
                <a:cs typeface="Gill Sans"/>
                <a:sym typeface="Gill Sans"/>
              </a:defRPr>
            </a:pPr>
            <a:r>
              <a:t>Probability distribution function for fatigue life for stress for a given number of load cycles to failure shown in yellow and for number of load cycles to failure for a given stress shown in blue.</a:t>
            </a:r>
          </a:p>
          <a:p>
            <a:pPr marL="442722" indent="-442722" algn="l">
              <a:lnSpc>
                <a:spcPct val="140000"/>
              </a:lnSpc>
              <a:buSzPct val="30000"/>
              <a:buBlip>
                <a:blip r:embed="rId2"/>
              </a:buBlip>
              <a:defRPr sz="1800" b="0">
                <a:latin typeface="Gill Sans"/>
                <a:ea typeface="Gill Sans"/>
                <a:cs typeface="Gill Sans"/>
                <a:sym typeface="Gill Sans"/>
              </a:defRPr>
            </a:pPr>
            <a:endParaRPr/>
          </a:p>
          <a:p>
            <a:pPr marL="442722" indent="-442722" algn="l">
              <a:lnSpc>
                <a:spcPct val="140000"/>
              </a:lnSpc>
              <a:buSzPct val="30000"/>
              <a:buBlip>
                <a:blip r:embed="rId2"/>
              </a:buBlip>
              <a:defRPr sz="1800" b="0">
                <a:latin typeface="Gill Sans"/>
                <a:ea typeface="Gill Sans"/>
                <a:cs typeface="Gill Sans"/>
                <a:sym typeface="Gill Sans"/>
              </a:defRPr>
            </a:pPr>
            <a:r>
              <a:t>Each gray circle shows fatigue life for one fatigue test plotted in the space of the number of load cycles to failure vs. stress in sample space.</a:t>
            </a:r>
          </a:p>
        </p:txBody>
      </p:sp>
      <p:pic>
        <p:nvPicPr>
          <p:cNvPr id="139" name="Bckgrd.png" descr="Bckgr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42" name="Content Placeholder 1"/>
          <p:cNvGrpSpPr/>
          <p:nvPr/>
        </p:nvGrpSpPr>
        <p:grpSpPr>
          <a:xfrm>
            <a:off x="5286523" y="2645288"/>
            <a:ext cx="6839779" cy="5419212"/>
            <a:chOff x="0" y="0"/>
            <a:chExt cx="6839778" cy="5419211"/>
          </a:xfrm>
        </p:grpSpPr>
        <p:pic>
          <p:nvPicPr>
            <p:cNvPr id="141" name="Content Placeholder 1" descr="Content Placeholder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7000" y="88900"/>
              <a:ext cx="6585779" cy="5089012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40" name="Content Placeholder 1" descr="Content Placeholder 1"/>
            <p:cNvPicPr>
              <a:picLocks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0"/>
              <a:ext cx="6839779" cy="5419212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6" name="Bckgrd.png" descr="Bckgr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67" name="Result and Discussion"/>
          <p:cNvSpPr txBox="1">
            <a:spLocks noGrp="1"/>
          </p:cNvSpPr>
          <p:nvPr>
            <p:ph type="title"/>
          </p:nvPr>
        </p:nvSpPr>
        <p:spPr>
          <a:xfrm>
            <a:off x="-48816" y="657158"/>
            <a:ext cx="13102432" cy="841442"/>
          </a:xfrm>
          <a:prstGeom prst="rect">
            <a:avLst/>
          </a:prstGeom>
        </p:spPr>
        <p:txBody>
          <a:bodyPr lIns="45719" tIns="45719" rIns="45719" bIns="45719">
            <a:normAutofit/>
          </a:bodyPr>
          <a:lstStyle>
            <a:lvl1pPr defTabSz="914400">
              <a:defRPr sz="4000"/>
            </a:lvl1pPr>
          </a:lstStyle>
          <a:p>
            <a:r>
              <a:t>Result and Discussion</a:t>
            </a:r>
          </a:p>
        </p:txBody>
      </p:sp>
      <p:pic>
        <p:nvPicPr>
          <p:cNvPr id="368" name="Rectangle Rectangle" descr="Rectangle Rectangle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9011" y="2343060"/>
            <a:ext cx="6732821" cy="6681174"/>
          </a:xfrm>
          <a:prstGeom prst="rect">
            <a:avLst/>
          </a:prstGeom>
        </p:spPr>
      </p:pic>
      <p:sp>
        <p:nvSpPr>
          <p:cNvPr id="370" name="Block Loading - Hysteresis loop for one Gauss Point"/>
          <p:cNvSpPr txBox="1"/>
          <p:nvPr/>
        </p:nvSpPr>
        <p:spPr>
          <a:xfrm>
            <a:off x="292100" y="1417062"/>
            <a:ext cx="12420601" cy="688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lnSpc>
                <a:spcPct val="110000"/>
              </a:lnSpc>
              <a:defRPr sz="1800" b="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t>Block Loading - Hysteresis loop for one Gauss Point </a:t>
            </a:r>
          </a:p>
        </p:txBody>
      </p:sp>
      <p:pic>
        <p:nvPicPr>
          <p:cNvPr id="371" name="Rectangle Rectangle" descr="Rectangle Rectangle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6714611" y="2343060"/>
            <a:ext cx="6281178" cy="6681174"/>
          </a:xfrm>
          <a:prstGeom prst="rect">
            <a:avLst/>
          </a:prstGeom>
        </p:spPr>
      </p:pic>
      <p:sp>
        <p:nvSpPr>
          <p:cNvPr id="373" name="TextBox 8"/>
          <p:cNvSpPr txBox="1"/>
          <p:nvPr/>
        </p:nvSpPr>
        <p:spPr>
          <a:xfrm>
            <a:off x="2532173" y="1866746"/>
            <a:ext cx="7349913" cy="358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defTabSz="914400">
              <a:lnSpc>
                <a:spcPct val="140000"/>
              </a:lnSpc>
              <a:defRPr sz="1800" b="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r>
              <a:t>Block 1 : 24KN, R 0.1, 5000 cycles, Block 2: 24KN, R 0.5, 40,000 cycles</a:t>
            </a:r>
          </a:p>
        </p:txBody>
      </p:sp>
      <p:pic>
        <p:nvPicPr>
          <p:cNvPr id="374" name="Content Placeholder 5" descr="Content Placeholder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65022" y="3450431"/>
            <a:ext cx="4580356" cy="4351339"/>
          </a:xfrm>
          <a:prstGeom prst="rect">
            <a:avLst/>
          </a:prstGeom>
          <a:ln w="12700">
            <a:miter lim="400000"/>
          </a:ln>
        </p:spPr>
      </p:pic>
      <p:pic>
        <p:nvPicPr>
          <p:cNvPr id="375" name="Picture 6" descr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3071" y="3505914"/>
            <a:ext cx="4584701" cy="435546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7" name="Bckgrd.png" descr="Bckgr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78" name="Result and Discussion"/>
          <p:cNvSpPr txBox="1">
            <a:spLocks noGrp="1"/>
          </p:cNvSpPr>
          <p:nvPr>
            <p:ph type="title"/>
          </p:nvPr>
        </p:nvSpPr>
        <p:spPr>
          <a:xfrm>
            <a:off x="-48816" y="595279"/>
            <a:ext cx="13102432" cy="841442"/>
          </a:xfrm>
          <a:prstGeom prst="rect">
            <a:avLst/>
          </a:prstGeom>
        </p:spPr>
        <p:txBody>
          <a:bodyPr lIns="45719" tIns="45719" rIns="45719" bIns="45719">
            <a:normAutofit/>
          </a:bodyPr>
          <a:lstStyle>
            <a:lvl1pPr defTabSz="914400">
              <a:defRPr sz="4000"/>
            </a:lvl1pPr>
          </a:lstStyle>
          <a:p>
            <a:r>
              <a:t>Result and Discussion</a:t>
            </a:r>
          </a:p>
        </p:txBody>
      </p:sp>
      <p:sp>
        <p:nvSpPr>
          <p:cNvPr id="379" name="Block Loading - Predicted Fatigue crack length vs No of cycles"/>
          <p:cNvSpPr txBox="1"/>
          <p:nvPr/>
        </p:nvSpPr>
        <p:spPr>
          <a:xfrm>
            <a:off x="292100" y="1504172"/>
            <a:ext cx="12420601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lnSpc>
                <a:spcPct val="110000"/>
              </a:lnSpc>
              <a:defRPr sz="1800" b="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t>Block Loading - Predicted Fatigue crack length vs No of cycles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443" y="1885173"/>
            <a:ext cx="9813723" cy="6918370"/>
          </a:xfrm>
          <a:prstGeom prst="rect">
            <a:avLst/>
          </a:prstGeom>
        </p:spPr>
      </p:pic>
      <p:pic>
        <p:nvPicPr>
          <p:cNvPr id="9" name="Rectangle Rectangle" descr="Rectangle Rectangle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925344" y="1341448"/>
            <a:ext cx="10553294" cy="800581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7" name="Rectangle Rectangle" descr="Rectangle Rectangle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1279524" y="2072678"/>
            <a:ext cx="10521950" cy="6262453"/>
          </a:xfrm>
          <a:prstGeom prst="rect">
            <a:avLst/>
          </a:prstGeom>
        </p:spPr>
      </p:pic>
      <p:pic>
        <p:nvPicPr>
          <p:cNvPr id="384" name="Bckgrd.png" descr="Bckgr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85" name="Result and Discussion"/>
          <p:cNvSpPr txBox="1">
            <a:spLocks noGrp="1"/>
          </p:cNvSpPr>
          <p:nvPr>
            <p:ph type="title"/>
          </p:nvPr>
        </p:nvSpPr>
        <p:spPr>
          <a:xfrm>
            <a:off x="-48816" y="595279"/>
            <a:ext cx="13102432" cy="841442"/>
          </a:xfrm>
          <a:prstGeom prst="rect">
            <a:avLst/>
          </a:prstGeom>
        </p:spPr>
        <p:txBody>
          <a:bodyPr lIns="45719" tIns="45719" rIns="45719" bIns="45719">
            <a:normAutofit/>
          </a:bodyPr>
          <a:lstStyle>
            <a:lvl1pPr defTabSz="914400">
              <a:defRPr sz="4000"/>
            </a:lvl1pPr>
          </a:lstStyle>
          <a:p>
            <a:r>
              <a:t>Result and Discussion</a:t>
            </a:r>
          </a:p>
        </p:txBody>
      </p:sp>
      <p:graphicFrame>
        <p:nvGraphicFramePr>
          <p:cNvPr id="386" name="Table 5"/>
          <p:cNvGraphicFramePr/>
          <p:nvPr/>
        </p:nvGraphicFramePr>
        <p:xfrm>
          <a:off x="1973484" y="2802771"/>
          <a:ext cx="9134031" cy="4802268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9736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3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038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495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36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294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27896"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4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Case</a:t>
                      </a:r>
                    </a:p>
                  </a:txBody>
                  <a:tcPr marL="9525" marR="9525" marT="9525" marB="9525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4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Max Load (kN)</a:t>
                      </a:r>
                    </a:p>
                  </a:txBody>
                  <a:tcPr marL="9525" marR="9525" marT="9525" marB="9525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4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 Ratio Dimensionless</a:t>
                      </a:r>
                    </a:p>
                  </a:txBody>
                  <a:tcPr marL="9525" marR="9525" marT="9525" marB="9525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4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Experimental Test Cycles</a:t>
                      </a:r>
                    </a:p>
                  </a:txBody>
                  <a:tcPr marL="9525" marR="9525" marT="9525" marB="9525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4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Mesh</a:t>
                      </a:r>
                    </a:p>
                  </a:txBody>
                  <a:tcPr marL="9525" marR="9525" marT="9525" marB="9525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4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Predicted Fatigue Cycles to Failure</a:t>
                      </a:r>
                    </a:p>
                  </a:txBody>
                  <a:tcPr marL="9525" marR="9525" marT="9525" marB="9525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712">
                <a:tc rowSpan="2"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Case 1</a:t>
                      </a:r>
                    </a:p>
                  </a:txBody>
                  <a:tcPr marL="9525" marR="9525" marT="9525" marB="9525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24</a:t>
                      </a:r>
                    </a:p>
                  </a:txBody>
                  <a:tcPr marL="9525" marR="9525" marT="9525" marB="9525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0.1</a:t>
                      </a:r>
                    </a:p>
                  </a:txBody>
                  <a:tcPr marL="9525" marR="9525" marT="9525" marB="9525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58,481</a:t>
                      </a:r>
                    </a:p>
                  </a:txBody>
                  <a:tcPr marL="9525" marR="9525" marT="9525" marB="9525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noFill/>
                  </a:tcPr>
                </a:tc>
                <a:tc rowSpan="2"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Mesh III</a:t>
                      </a:r>
                    </a:p>
                  </a:txBody>
                  <a:tcPr marL="9525" marR="9525" marT="9525" marB="9525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400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60,428</a:t>
                      </a:r>
                    </a:p>
                  </a:txBody>
                  <a:tcPr marL="9525" marR="9525" marT="9525" marB="9525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97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24</a:t>
                      </a:r>
                    </a:p>
                  </a:txBody>
                  <a:tcPr marL="9525" marR="9525" marT="9525" marB="9525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0.1</a:t>
                      </a:r>
                    </a:p>
                  </a:txBody>
                  <a:tcPr marL="9525" marR="9525" marT="9525" marB="9525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70,011</a:t>
                      </a:r>
                    </a:p>
                  </a:txBody>
                  <a:tcPr marL="9525" marR="9525" marT="9525" marB="9525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9712">
                <a:tc rowSpan="3"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Case 2</a:t>
                      </a:r>
                    </a:p>
                  </a:txBody>
                  <a:tcPr marL="9525" marR="9525" marT="9525" marB="9525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24**</a:t>
                      </a:r>
                    </a:p>
                  </a:txBody>
                  <a:tcPr marL="9525" marR="9525" marT="9525" marB="9525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0.3</a:t>
                      </a:r>
                    </a:p>
                  </a:txBody>
                  <a:tcPr marL="9525" marR="9525" marT="9525" marB="9525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266,012</a:t>
                      </a:r>
                    </a:p>
                  </a:txBody>
                  <a:tcPr marL="9525" marR="9525" marT="9525" marB="9525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noFill/>
                  </a:tcPr>
                </a:tc>
                <a:tc rowSpan="3"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Mesh II</a:t>
                      </a:r>
                    </a:p>
                  </a:txBody>
                  <a:tcPr marL="9525" marR="9525" marT="9525" marB="9525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400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402,772</a:t>
                      </a:r>
                    </a:p>
                  </a:txBody>
                  <a:tcPr marL="9525" marR="9525" marT="9525" marB="9525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97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24</a:t>
                      </a:r>
                    </a:p>
                  </a:txBody>
                  <a:tcPr marL="9525" marR="9525" marT="9525" marB="9525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0.3</a:t>
                      </a:r>
                    </a:p>
                  </a:txBody>
                  <a:tcPr marL="9525" marR="9525" marT="9525" marB="9525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218,671</a:t>
                      </a:r>
                    </a:p>
                  </a:txBody>
                  <a:tcPr marL="9525" marR="9525" marT="9525" marB="9525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97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24</a:t>
                      </a:r>
                    </a:p>
                  </a:txBody>
                  <a:tcPr marL="9525" marR="9525" marT="9525" marB="9525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0.3</a:t>
                      </a:r>
                    </a:p>
                  </a:txBody>
                  <a:tcPr marL="9525" marR="9525" marT="9525" marB="9525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200,464</a:t>
                      </a:r>
                    </a:p>
                  </a:txBody>
                  <a:tcPr marL="9525" marR="9525" marT="9525" marB="9525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9783"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Case 3</a:t>
                      </a:r>
                    </a:p>
                  </a:txBody>
                  <a:tcPr marL="9525" marR="9525" marT="9525" marB="9525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24*</a:t>
                      </a:r>
                    </a:p>
                  </a:txBody>
                  <a:tcPr marL="9525" marR="9525" marT="9525" marB="9525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0.5</a:t>
                      </a:r>
                    </a:p>
                  </a:txBody>
                  <a:tcPr marL="9525" marR="9525" marT="9525" marB="9525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2,471,943</a:t>
                      </a:r>
                    </a:p>
                  </a:txBody>
                  <a:tcPr marL="9525" marR="9525" marT="9525" marB="9525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Mesh II</a:t>
                      </a:r>
                    </a:p>
                  </a:txBody>
                  <a:tcPr marL="9525" marR="9525" marT="9525" marB="9525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3,420,890</a:t>
                      </a:r>
                    </a:p>
                  </a:txBody>
                  <a:tcPr marL="9525" marR="9525" marT="9525" marB="9525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9712">
                <a:tc rowSpan="2"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Case 4</a:t>
                      </a:r>
                    </a:p>
                  </a:txBody>
                  <a:tcPr marL="9525" marR="9525" marT="9525" marB="9525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18***</a:t>
                      </a:r>
                    </a:p>
                  </a:txBody>
                  <a:tcPr marL="9525" marR="9525" marT="9525" marB="9525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0.1</a:t>
                      </a:r>
                    </a:p>
                  </a:txBody>
                  <a:tcPr marL="9525" marR="9525" marT="9525" marB="9525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424,431</a:t>
                      </a:r>
                    </a:p>
                  </a:txBody>
                  <a:tcPr marL="9525" marR="9525" marT="9525" marB="9525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noFill/>
                  </a:tcPr>
                </a:tc>
                <a:tc rowSpan="2"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Mesh II</a:t>
                      </a:r>
                    </a:p>
                  </a:txBody>
                  <a:tcPr marL="9525" marR="9525" marT="9525" marB="9525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407,016</a:t>
                      </a:r>
                    </a:p>
                  </a:txBody>
                  <a:tcPr marL="9525" marR="9525" marT="9525" marB="9525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97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18</a:t>
                      </a:r>
                    </a:p>
                  </a:txBody>
                  <a:tcPr marL="9525" marR="9525" marT="9525" marB="9525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0.1</a:t>
                      </a:r>
                    </a:p>
                  </a:txBody>
                  <a:tcPr marL="9525" marR="9525" marT="9525" marB="9525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411,745</a:t>
                      </a:r>
                    </a:p>
                  </a:txBody>
                  <a:tcPr marL="9525" marR="9525" marT="9525" marB="9525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9588"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Case 5 </a:t>
                      </a:r>
                    </a:p>
                  </a:txBody>
                  <a:tcPr marL="9525" marR="9525" marT="9525" marB="9525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14*</a:t>
                      </a:r>
                    </a:p>
                  </a:txBody>
                  <a:tcPr marL="9525" marR="9525" marT="9525" marB="9525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0.1</a:t>
                      </a:r>
                    </a:p>
                  </a:txBody>
                  <a:tcPr marL="9525" marR="9525" marT="9525" marB="9525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3,495,011</a:t>
                      </a:r>
                    </a:p>
                  </a:txBody>
                  <a:tcPr marL="9525" marR="9525" marT="9525" marB="9525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Mesh II</a:t>
                      </a:r>
                    </a:p>
                  </a:txBody>
                  <a:tcPr marL="9525" marR="9525" marT="9525" marB="9525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7,187,780</a:t>
                      </a:r>
                    </a:p>
                  </a:txBody>
                  <a:tcPr marL="9525" marR="9525" marT="9525" marB="9525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27896">
                <a:tc rowSpan="2"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Case 6</a:t>
                      </a:r>
                    </a:p>
                  </a:txBody>
                  <a:tcPr marL="9525" marR="9525" marT="9525" marB="9525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24</a:t>
                      </a:r>
                    </a:p>
                  </a:txBody>
                  <a:tcPr marL="9525" marR="9525" marT="9525" marB="9525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****Block Load: 0.1/0.5</a:t>
                      </a:r>
                    </a:p>
                  </a:txBody>
                  <a:tcPr marL="9525" marR="9525" marT="9525" marB="9525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326,135</a:t>
                      </a:r>
                    </a:p>
                  </a:txBody>
                  <a:tcPr marL="9525" marR="9525" marT="9525" marB="9525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noFill/>
                  </a:tcPr>
                </a:tc>
                <a:tc rowSpan="2"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Mesh II</a:t>
                      </a:r>
                    </a:p>
                  </a:txBody>
                  <a:tcPr marL="9525" marR="9525" marT="9525" marB="9525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540,387</a:t>
                      </a:r>
                    </a:p>
                  </a:txBody>
                  <a:tcPr marL="9525" marR="9525" marT="9525" marB="9525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2789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24</a:t>
                      </a:r>
                    </a:p>
                  </a:txBody>
                  <a:tcPr marL="9525" marR="9525" marT="9525" marB="9525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****Block Load: 0.1/0.5</a:t>
                      </a:r>
                    </a:p>
                  </a:txBody>
                  <a:tcPr marL="9525" marR="9525" marT="9525" marB="9525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defRPr sz="1800"/>
                      </a:pPr>
                      <a:r>
                        <a:rPr sz="1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301,938</a:t>
                      </a:r>
                    </a:p>
                  </a:txBody>
                  <a:tcPr marL="9525" marR="9525" marT="9525" marB="9525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691225">
                <a:tc gridSpan="6">
                  <a:txBody>
                    <a:bodyPr/>
                    <a:lstStyle/>
                    <a:p>
                      <a:pPr algn="l" defTabSz="457200">
                        <a:defRPr sz="1400">
                          <a:latin typeface="Calibri Light"/>
                          <a:ea typeface="Calibri Light"/>
                          <a:cs typeface="Calibri Light"/>
                          <a:sym typeface="Calibri Light"/>
                        </a:defRPr>
                      </a:pPr>
                      <a:r>
                        <a:rPr dirty="0"/>
                        <a:t>Note:</a:t>
                      </a:r>
                      <a:endParaRPr sz="1800" dirty="0"/>
                    </a:p>
                    <a:p>
                      <a:pPr algn="l" defTabSz="457200">
                        <a:defRPr sz="1400">
                          <a:latin typeface="Calibri Light"/>
                          <a:ea typeface="Calibri Light"/>
                          <a:cs typeface="Calibri Light"/>
                          <a:sym typeface="Calibri Light"/>
                        </a:defRPr>
                      </a:pPr>
                      <a:r>
                        <a:rPr dirty="0"/>
                        <a:t>*Run-out       **Tested after R=0.5 run-out          ***Tested after R=0.1 run-out</a:t>
                      </a:r>
                      <a:endParaRPr sz="1800" dirty="0"/>
                    </a:p>
                    <a:p>
                      <a:pPr algn="l" defTabSz="457200">
                        <a:defRPr sz="1400">
                          <a:latin typeface="Calibri Light"/>
                          <a:ea typeface="Calibri Light"/>
                          <a:cs typeface="Calibri Light"/>
                          <a:sym typeface="Calibri Light"/>
                        </a:defRPr>
                      </a:pPr>
                      <a:r>
                        <a:rPr dirty="0"/>
                        <a:t>****5k 24kN R=0.1 Cycles followed by 40k 24kN R=0.5 Cycles </a:t>
                      </a:r>
                    </a:p>
                  </a:txBody>
                  <a:tcPr marL="9525" marR="9525" marT="9525" marB="9525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3" name="Bckgrd.png" descr="Bckgr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le 5">
            <a:extLst>
              <a:ext uri="{FF2B5EF4-FFF2-40B4-BE49-F238E27FC236}">
                <a16:creationId xmlns:a16="http://schemas.microsoft.com/office/drawing/2014/main" id="{FA10C8B0-2B6A-46D1-9A7F-5489D02C76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4078" y="525847"/>
            <a:ext cx="11216641" cy="1885246"/>
          </a:xfrm>
        </p:spPr>
        <p:txBody>
          <a:bodyPr/>
          <a:lstStyle/>
          <a:p>
            <a:pPr defTabSz="914400"/>
            <a:r>
              <a:rPr lang="en-CA" altLang="en-US" sz="4000" dirty="0"/>
              <a:t>Result and Discussion</a:t>
            </a:r>
            <a:endParaRPr lang="en-CA" sz="4000" dirty="0"/>
          </a:p>
        </p:txBody>
      </p:sp>
      <p:sp>
        <p:nvSpPr>
          <p:cNvPr id="4" name="Rectangle 3"/>
          <p:cNvSpPr/>
          <p:nvPr/>
        </p:nvSpPr>
        <p:spPr>
          <a:xfrm>
            <a:off x="5044851" y="1960371"/>
            <a:ext cx="2300630" cy="3734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en-IN" sz="1800" b="0" dirty="0">
                <a:latin typeface="Gill Sans SemiBold"/>
                <a:ea typeface="Gill Sans SemiBold"/>
                <a:cs typeface="Gill Sans SemiBold"/>
              </a:rPr>
              <a:t>Case 5: 14 KN R 0.1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-162856" y="2814864"/>
            <a:ext cx="5859398" cy="373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IN" sz="1800" b="0" dirty="0">
                <a:latin typeface="Gill Sans SemiBold"/>
                <a:ea typeface="Gill Sans SemiBold"/>
                <a:cs typeface="Gill Sans SemiBold"/>
              </a:rPr>
              <a:t>Gauss point Stress distribution at Time Step 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503875" y="2716221"/>
            <a:ext cx="4471128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800" b="0" dirty="0">
                <a:latin typeface="Gill Sans SemiBold"/>
                <a:ea typeface="Gill Sans SemiBold"/>
                <a:cs typeface="Gill Sans SemiBold"/>
              </a:rPr>
              <a:t>Crack</a:t>
            </a:r>
            <a:r>
              <a:rPr lang="en-IN" sz="2560" dirty="0"/>
              <a:t> </a:t>
            </a:r>
            <a:r>
              <a:rPr lang="en-IN" sz="1800" b="0" dirty="0">
                <a:latin typeface="Gill Sans SemiBold"/>
                <a:ea typeface="Gill Sans SemiBold"/>
                <a:cs typeface="Gill Sans SemiBold"/>
              </a:rPr>
              <a:t>growth</a:t>
            </a:r>
          </a:p>
        </p:txBody>
      </p:sp>
      <p:pic>
        <p:nvPicPr>
          <p:cNvPr id="7" name="Content Placeholder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73208"/>
            <a:ext cx="6195166" cy="48641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9527" y="3373208"/>
            <a:ext cx="6700477" cy="4864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576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3" name="Bckgrd.png" descr="Bckgr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itle 5">
            <a:extLst>
              <a:ext uri="{FF2B5EF4-FFF2-40B4-BE49-F238E27FC236}">
                <a16:creationId xmlns:a16="http://schemas.microsoft.com/office/drawing/2014/main" id="{FA10C8B0-2B6A-46D1-9A7F-5489D02C76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4079" y="238858"/>
            <a:ext cx="11216641" cy="1885246"/>
          </a:xfrm>
        </p:spPr>
        <p:txBody>
          <a:bodyPr/>
          <a:lstStyle/>
          <a:p>
            <a:pPr defTabSz="914400"/>
            <a:r>
              <a:rPr lang="en-CA" altLang="en-US" sz="4000" dirty="0"/>
              <a:t>Result and Discussion</a:t>
            </a:r>
            <a:endParaRPr lang="en-CA" sz="4000" dirty="0"/>
          </a:p>
        </p:txBody>
      </p:sp>
      <p:sp>
        <p:nvSpPr>
          <p:cNvPr id="7" name="Rectangle 6"/>
          <p:cNvSpPr/>
          <p:nvPr/>
        </p:nvSpPr>
        <p:spPr>
          <a:xfrm>
            <a:off x="4960894" y="1849781"/>
            <a:ext cx="2300630" cy="3734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en-IN" sz="1800" b="0" dirty="0">
                <a:latin typeface="Gill Sans SemiBold"/>
                <a:ea typeface="Gill Sans SemiBold"/>
                <a:cs typeface="Gill Sans SemiBold"/>
                <a:sym typeface="Gill Sans SemiBold"/>
              </a:rPr>
              <a:t>Case 5: 14 KN R 0.1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28856"/>
            <a:ext cx="6419992" cy="4945671"/>
          </a:xfrm>
          <a:prstGeom prst="rect">
            <a:avLst/>
          </a:prstGeom>
        </p:spPr>
      </p:pic>
      <p:pic>
        <p:nvPicPr>
          <p:cNvPr id="9" name="Content Placeholder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6809" y="3328855"/>
            <a:ext cx="6407991" cy="49456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</p:pic>
      <p:sp>
        <p:nvSpPr>
          <p:cNvPr id="2" name="Rectangle 1"/>
          <p:cNvSpPr/>
          <p:nvPr/>
        </p:nvSpPr>
        <p:spPr>
          <a:xfrm>
            <a:off x="2048211" y="2684285"/>
            <a:ext cx="89083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800" b="0" dirty="0">
                <a:latin typeface="Gill Sans SemiBold"/>
                <a:ea typeface="Gill Sans SemiBold"/>
                <a:cs typeface="Gill Sans SemiBold"/>
              </a:rPr>
              <a:t>Gauss point Stress and Strain distribution at Time Step 60 for 14 KN R 0.1</a:t>
            </a:r>
          </a:p>
        </p:txBody>
      </p:sp>
    </p:spTree>
    <p:extLst>
      <p:ext uri="{BB962C8B-B14F-4D97-AF65-F5344CB8AC3E}">
        <p14:creationId xmlns:p14="http://schemas.microsoft.com/office/powerpoint/2010/main" val="31460719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3" name="Bckgrd.png" descr="Bckgr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itle 5">
            <a:extLst>
              <a:ext uri="{FF2B5EF4-FFF2-40B4-BE49-F238E27FC236}">
                <a16:creationId xmlns:a16="http://schemas.microsoft.com/office/drawing/2014/main" id="{FA10C8B0-2B6A-46D1-9A7F-5489D02C76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3900" y="551787"/>
            <a:ext cx="11288405" cy="585173"/>
          </a:xfrm>
        </p:spPr>
        <p:txBody>
          <a:bodyPr>
            <a:noAutofit/>
          </a:bodyPr>
          <a:lstStyle/>
          <a:p>
            <a:pPr defTabSz="914400"/>
            <a:r>
              <a:rPr lang="en-CA" altLang="en-US" sz="4000" dirty="0"/>
              <a:t>Result and Discussion</a:t>
            </a:r>
            <a:endParaRPr lang="en-CA" sz="4000" dirty="0"/>
          </a:p>
        </p:txBody>
      </p:sp>
      <p:sp>
        <p:nvSpPr>
          <p:cNvPr id="6" name="Rectangle 5"/>
          <p:cNvSpPr/>
          <p:nvPr/>
        </p:nvSpPr>
        <p:spPr>
          <a:xfrm>
            <a:off x="4038224" y="1246020"/>
            <a:ext cx="3775393" cy="3734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en-IN" sz="1800" b="0" dirty="0">
                <a:latin typeface="Gill Sans SemiBold"/>
                <a:ea typeface="Gill Sans SemiBold"/>
                <a:cs typeface="Gill Sans SemiBold"/>
              </a:rPr>
              <a:t>Case 1: 24 KN R 0.1 Crack Growth</a:t>
            </a:r>
          </a:p>
        </p:txBody>
      </p:sp>
      <p:pic>
        <p:nvPicPr>
          <p:cNvPr id="7" name="Content Placeholder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072" y="2346418"/>
            <a:ext cx="4050398" cy="31039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1770" y="2126190"/>
            <a:ext cx="4410728" cy="338010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132" y="5600900"/>
            <a:ext cx="4470278" cy="342573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1770" y="5557007"/>
            <a:ext cx="4410728" cy="3380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2067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5" name="Bckgrd.png" descr="Bckgr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46" name="Result and Discussion"/>
          <p:cNvSpPr txBox="1">
            <a:spLocks noGrp="1"/>
          </p:cNvSpPr>
          <p:nvPr>
            <p:ph type="title"/>
          </p:nvPr>
        </p:nvSpPr>
        <p:spPr>
          <a:xfrm>
            <a:off x="-48816" y="657158"/>
            <a:ext cx="13102432" cy="841442"/>
          </a:xfrm>
          <a:prstGeom prst="rect">
            <a:avLst/>
          </a:prstGeom>
        </p:spPr>
        <p:txBody>
          <a:bodyPr lIns="45719" tIns="45719" rIns="45719" bIns="45719">
            <a:normAutofit/>
          </a:bodyPr>
          <a:lstStyle>
            <a:lvl1pPr defTabSz="914400">
              <a:defRPr sz="4000"/>
            </a:lvl1pPr>
          </a:lstStyle>
          <a:p>
            <a:r>
              <a:rPr lang="en-IN" dirty="0"/>
              <a:t>Microstructure Phases of A36 alloy</a:t>
            </a:r>
            <a:endParaRPr dirty="0"/>
          </a:p>
        </p:txBody>
      </p:sp>
      <p:pic>
        <p:nvPicPr>
          <p:cNvPr id="347" name="Rectangle Rectangle" descr="Rectangle Rectangle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58344"/>
            <a:ext cx="6732821" cy="6681174"/>
          </a:xfrm>
          <a:prstGeom prst="rect">
            <a:avLst/>
          </a:prstGeom>
        </p:spPr>
      </p:pic>
      <p:sp>
        <p:nvSpPr>
          <p:cNvPr id="349" name="VrSuite Computational Fatigue Model – Crack growth"/>
          <p:cNvSpPr txBox="1"/>
          <p:nvPr/>
        </p:nvSpPr>
        <p:spPr>
          <a:xfrm>
            <a:off x="292100" y="1416985"/>
            <a:ext cx="12420601" cy="3836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lnSpc>
                <a:spcPct val="110000"/>
              </a:lnSpc>
              <a:defRPr sz="1800" b="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IN" dirty="0"/>
              <a:t>SEM measurements</a:t>
            </a:r>
            <a:endParaRPr dirty="0"/>
          </a:p>
        </p:txBody>
      </p:sp>
      <p:pic>
        <p:nvPicPr>
          <p:cNvPr id="350" name="Rectangle Rectangle" descr="Rectangle Rectangle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6714611" y="2343060"/>
            <a:ext cx="6281178" cy="6681174"/>
          </a:xfrm>
          <a:prstGeom prst="rect">
            <a:avLst/>
          </a:prstGeom>
        </p:spPr>
      </p:pic>
      <p:sp>
        <p:nvSpPr>
          <p:cNvPr id="354" name="TextBox 8"/>
          <p:cNvSpPr txBox="1"/>
          <p:nvPr/>
        </p:nvSpPr>
        <p:spPr>
          <a:xfrm>
            <a:off x="991437" y="1763482"/>
            <a:ext cx="4286250" cy="639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defTabSz="914400">
              <a:lnSpc>
                <a:spcPct val="140000"/>
              </a:lnSpc>
              <a:defRPr sz="1800" b="0">
                <a:latin typeface="Calibri"/>
                <a:ea typeface="Calibri"/>
                <a:cs typeface="Calibri"/>
                <a:sym typeface="Calibri"/>
              </a:defRPr>
            </a:pPr>
            <a:r>
              <a:rPr lang="en-IN" sz="2800" dirty="0"/>
              <a:t>Pearlite</a:t>
            </a:r>
            <a:endParaRPr sz="2800" dirty="0"/>
          </a:p>
        </p:txBody>
      </p:sp>
      <p:sp>
        <p:nvSpPr>
          <p:cNvPr id="355" name="TextBox 9"/>
          <p:cNvSpPr txBox="1"/>
          <p:nvPr/>
        </p:nvSpPr>
        <p:spPr>
          <a:xfrm>
            <a:off x="9291380" y="1718810"/>
            <a:ext cx="1065354" cy="639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defTabSz="914400">
              <a:lnSpc>
                <a:spcPct val="140000"/>
              </a:lnSpc>
              <a:defRPr sz="1800" b="0">
                <a:latin typeface="Calibri"/>
                <a:ea typeface="Calibri"/>
                <a:cs typeface="Calibri"/>
                <a:sym typeface="Calibri"/>
              </a:defRPr>
            </a:pPr>
            <a:r>
              <a:rPr lang="en-IN" sz="2800" dirty="0">
                <a:latin typeface="Calibri"/>
                <a:cs typeface="Calibri"/>
              </a:rPr>
              <a:t>Ferrite</a:t>
            </a:r>
            <a:endParaRPr sz="2800" dirty="0">
              <a:latin typeface="Calibri"/>
              <a:cs typeface="Calibri"/>
            </a:endParaRPr>
          </a:p>
        </p:txBody>
      </p:sp>
      <p:pic>
        <p:nvPicPr>
          <p:cNvPr id="11" name="Picture 10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17" b="7160"/>
          <a:stretch/>
        </p:blipFill>
        <p:spPr>
          <a:xfrm>
            <a:off x="746889" y="2393420"/>
            <a:ext cx="5220834" cy="3852571"/>
          </a:xfrm>
          <a:prstGeom prst="rect">
            <a:avLst/>
          </a:prstGeom>
        </p:spPr>
      </p:pic>
      <p:pic>
        <p:nvPicPr>
          <p:cNvPr id="12" name="Picture 11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33" b="8344"/>
          <a:stretch/>
        </p:blipFill>
        <p:spPr>
          <a:xfrm>
            <a:off x="7390203" y="2358344"/>
            <a:ext cx="4867708" cy="3887647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2916775"/>
              </p:ext>
            </p:extLst>
          </p:nvPr>
        </p:nvGraphicFramePr>
        <p:xfrm>
          <a:off x="328487" y="6273336"/>
          <a:ext cx="2805893" cy="2347976"/>
        </p:xfrm>
        <a:graphic>
          <a:graphicData uri="http://schemas.openxmlformats.org/drawingml/2006/table">
            <a:tbl>
              <a:tblPr firstCol="1" bandRow="1" bandCol="1">
                <a:tableStyleId>{5940675A-B579-460E-94D1-54222C63F5DA}</a:tableStyleId>
              </a:tblPr>
              <a:tblGrid>
                <a:gridCol w="813889">
                  <a:extLst>
                    <a:ext uri="{9D8B030D-6E8A-4147-A177-3AD203B41FA5}">
                      <a16:colId xmlns:a16="http://schemas.microsoft.com/office/drawing/2014/main" val="2733204756"/>
                    </a:ext>
                  </a:extLst>
                </a:gridCol>
                <a:gridCol w="992777">
                  <a:extLst>
                    <a:ext uri="{9D8B030D-6E8A-4147-A177-3AD203B41FA5}">
                      <a16:colId xmlns:a16="http://schemas.microsoft.com/office/drawing/2014/main" val="1296301304"/>
                    </a:ext>
                  </a:extLst>
                </a:gridCol>
                <a:gridCol w="999227">
                  <a:extLst>
                    <a:ext uri="{9D8B030D-6E8A-4147-A177-3AD203B41FA5}">
                      <a16:colId xmlns:a16="http://schemas.microsoft.com/office/drawing/2014/main" val="149172901"/>
                    </a:ext>
                  </a:extLst>
                </a:gridCol>
              </a:tblGrid>
              <a:tr h="19362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With C</a:t>
                      </a:r>
                      <a:endParaRPr lang="en-IN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Weight%</a:t>
                      </a:r>
                      <a:endParaRPr lang="en-IN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Atomic%</a:t>
                      </a:r>
                      <a:endParaRPr lang="en-IN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97881964"/>
                  </a:ext>
                </a:extLst>
              </a:tr>
              <a:tr h="19362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 K</a:t>
                      </a:r>
                      <a:endParaRPr lang="en-IN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15.47</a:t>
                      </a:r>
                      <a:endParaRPr lang="en-IN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45.92</a:t>
                      </a:r>
                      <a:endParaRPr lang="en-IN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36981112"/>
                  </a:ext>
                </a:extLst>
              </a:tr>
              <a:tr h="19362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Si K</a:t>
                      </a:r>
                      <a:endParaRPr lang="en-IN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0.18</a:t>
                      </a:r>
                      <a:endParaRPr lang="en-IN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0.23</a:t>
                      </a:r>
                      <a:endParaRPr lang="en-IN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32836343"/>
                  </a:ext>
                </a:extLst>
              </a:tr>
              <a:tr h="19362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Cr K</a:t>
                      </a:r>
                      <a:endParaRPr lang="en-IN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0.15</a:t>
                      </a:r>
                      <a:endParaRPr lang="en-IN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0.10</a:t>
                      </a:r>
                      <a:endParaRPr lang="en-IN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07871095"/>
                  </a:ext>
                </a:extLst>
              </a:tr>
              <a:tr h="19362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Mn K</a:t>
                      </a:r>
                      <a:endParaRPr lang="en-IN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0.75</a:t>
                      </a:r>
                      <a:endParaRPr lang="en-IN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0.49</a:t>
                      </a:r>
                      <a:endParaRPr lang="en-IN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68870315"/>
                  </a:ext>
                </a:extLst>
              </a:tr>
              <a:tr h="19362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Fe K</a:t>
                      </a:r>
                      <a:endParaRPr lang="en-IN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83.10</a:t>
                      </a:r>
                      <a:endParaRPr lang="en-IN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53.06</a:t>
                      </a:r>
                      <a:endParaRPr lang="en-IN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28372124"/>
                  </a:ext>
                </a:extLst>
              </a:tr>
              <a:tr h="19362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Cu K</a:t>
                      </a:r>
                      <a:endParaRPr lang="en-IN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0.35</a:t>
                      </a:r>
                      <a:endParaRPr lang="en-IN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0.20</a:t>
                      </a:r>
                      <a:endParaRPr lang="en-IN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54435769"/>
                  </a:ext>
                </a:extLst>
              </a:tr>
              <a:tr h="19362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Totals</a:t>
                      </a:r>
                      <a:endParaRPr lang="en-IN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100.00</a:t>
                      </a:r>
                      <a:endParaRPr lang="en-IN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55947023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8850393"/>
              </p:ext>
            </p:extLst>
          </p:nvPr>
        </p:nvGraphicFramePr>
        <p:xfrm>
          <a:off x="3362289" y="6267625"/>
          <a:ext cx="3054724" cy="2054479"/>
        </p:xfrm>
        <a:graphic>
          <a:graphicData uri="http://schemas.openxmlformats.org/drawingml/2006/table">
            <a:tbl>
              <a:tblPr firstCol="1" bandRow="1" bandCol="1">
                <a:tableStyleId>{5940675A-B579-460E-94D1-54222C63F5DA}</a:tableStyleId>
              </a:tblPr>
              <a:tblGrid>
                <a:gridCol w="1088571">
                  <a:extLst>
                    <a:ext uri="{9D8B030D-6E8A-4147-A177-3AD203B41FA5}">
                      <a16:colId xmlns:a16="http://schemas.microsoft.com/office/drawing/2014/main" val="3135099495"/>
                    </a:ext>
                  </a:extLst>
                </a:gridCol>
                <a:gridCol w="984069">
                  <a:extLst>
                    <a:ext uri="{9D8B030D-6E8A-4147-A177-3AD203B41FA5}">
                      <a16:colId xmlns:a16="http://schemas.microsoft.com/office/drawing/2014/main" val="4101458769"/>
                    </a:ext>
                  </a:extLst>
                </a:gridCol>
                <a:gridCol w="982084">
                  <a:extLst>
                    <a:ext uri="{9D8B030D-6E8A-4147-A177-3AD203B41FA5}">
                      <a16:colId xmlns:a16="http://schemas.microsoft.com/office/drawing/2014/main" val="3598237305"/>
                    </a:ext>
                  </a:extLst>
                </a:gridCol>
              </a:tblGrid>
              <a:tr h="2171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Without C</a:t>
                      </a:r>
                      <a:endParaRPr lang="en-IN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Weight%</a:t>
                      </a:r>
                      <a:endParaRPr lang="en-IN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584200" latinLnBrk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CA" sz="1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Atomic%</a:t>
                      </a:r>
                      <a:endParaRPr lang="en-IN" sz="1800" b="0" i="0" u="none" strike="noStrike" cap="none" spc="0" baseline="0" dirty="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25422129"/>
                  </a:ext>
                </a:extLst>
              </a:tr>
              <a:tr h="2171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Si K</a:t>
                      </a:r>
                      <a:endParaRPr lang="en-IN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0.23</a:t>
                      </a:r>
                      <a:endParaRPr lang="en-IN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584200" latinLnBrk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CA" sz="1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0.46</a:t>
                      </a:r>
                      <a:endParaRPr lang="en-IN" sz="1800" b="0" i="0" u="none" strike="noStrike" cap="none" spc="0" baseline="0" dirty="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34159242"/>
                  </a:ext>
                </a:extLst>
              </a:tr>
              <a:tr h="2171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Cr K</a:t>
                      </a:r>
                      <a:endParaRPr lang="en-IN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0.17</a:t>
                      </a:r>
                      <a:endParaRPr lang="en-IN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584200" latinLnBrk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CA" sz="1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0.19</a:t>
                      </a:r>
                      <a:endParaRPr lang="en-IN" sz="1800" b="0" i="0" u="none" strike="noStrike" cap="none" spc="0" baseline="0" dirty="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94186324"/>
                  </a:ext>
                </a:extLst>
              </a:tr>
              <a:tr h="2171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Mn K</a:t>
                      </a:r>
                      <a:endParaRPr lang="en-IN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0.89</a:t>
                      </a:r>
                      <a:endParaRPr lang="en-IN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584200" latinLnBrk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CA" sz="1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0.91</a:t>
                      </a:r>
                      <a:endParaRPr lang="en-IN" sz="1800" b="0" i="0" u="none" strike="noStrike" cap="none" spc="0" baseline="0" dirty="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02153612"/>
                  </a:ext>
                </a:extLst>
              </a:tr>
              <a:tr h="2171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Fe K</a:t>
                      </a:r>
                      <a:endParaRPr lang="en-IN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98.28</a:t>
                      </a:r>
                      <a:endParaRPr lang="en-IN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584200" latinLnBrk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CA" sz="1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98.08</a:t>
                      </a:r>
                      <a:endParaRPr lang="en-IN" sz="1800" b="0" i="0" u="none" strike="noStrike" cap="none" spc="0" baseline="0" dirty="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50518418"/>
                  </a:ext>
                </a:extLst>
              </a:tr>
              <a:tr h="2171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Cu K</a:t>
                      </a:r>
                      <a:endParaRPr lang="en-IN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0.42</a:t>
                      </a:r>
                      <a:endParaRPr lang="en-IN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584200" latinLnBrk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CA" sz="1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0.37</a:t>
                      </a:r>
                      <a:endParaRPr lang="en-IN" sz="1800" b="0" i="0" u="none" strike="noStrike" cap="none" spc="0" baseline="0" dirty="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90179090"/>
                  </a:ext>
                </a:extLst>
              </a:tr>
              <a:tr h="2171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Totals</a:t>
                      </a:r>
                      <a:endParaRPr lang="en-IN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100.00</a:t>
                      </a:r>
                      <a:endParaRPr lang="en-IN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14923322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3976178"/>
              </p:ext>
            </p:extLst>
          </p:nvPr>
        </p:nvGraphicFramePr>
        <p:xfrm>
          <a:off x="6960730" y="6267625"/>
          <a:ext cx="2837349" cy="2449863"/>
        </p:xfrm>
        <a:graphic>
          <a:graphicData uri="http://schemas.openxmlformats.org/drawingml/2006/table">
            <a:tbl>
              <a:tblPr firstCol="1" bandRow="1" bandCol="1">
                <a:tableStyleId>{5940675A-B579-460E-94D1-54222C63F5DA}</a:tableStyleId>
              </a:tblPr>
              <a:tblGrid>
                <a:gridCol w="807925">
                  <a:extLst>
                    <a:ext uri="{9D8B030D-6E8A-4147-A177-3AD203B41FA5}">
                      <a16:colId xmlns:a16="http://schemas.microsoft.com/office/drawing/2014/main" val="580292622"/>
                    </a:ext>
                  </a:extLst>
                </a:gridCol>
                <a:gridCol w="1000125">
                  <a:extLst>
                    <a:ext uri="{9D8B030D-6E8A-4147-A177-3AD203B41FA5}">
                      <a16:colId xmlns:a16="http://schemas.microsoft.com/office/drawing/2014/main" val="3707863050"/>
                    </a:ext>
                  </a:extLst>
                </a:gridCol>
                <a:gridCol w="1029299">
                  <a:extLst>
                    <a:ext uri="{9D8B030D-6E8A-4147-A177-3AD203B41FA5}">
                      <a16:colId xmlns:a16="http://schemas.microsoft.com/office/drawing/2014/main" val="2807531677"/>
                    </a:ext>
                  </a:extLst>
                </a:gridCol>
              </a:tblGrid>
              <a:tr h="3953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With C</a:t>
                      </a:r>
                      <a:endParaRPr lang="en-IN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Weight%</a:t>
                      </a:r>
                      <a:endParaRPr lang="en-IN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Atomic%</a:t>
                      </a:r>
                      <a:endParaRPr lang="en-IN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93350359"/>
                  </a:ext>
                </a:extLst>
              </a:tr>
              <a:tr h="1926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C K</a:t>
                      </a:r>
                      <a:endParaRPr lang="en-IN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12.21</a:t>
                      </a:r>
                      <a:endParaRPr lang="en-IN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39.19</a:t>
                      </a:r>
                      <a:endParaRPr lang="en-IN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58062886"/>
                  </a:ext>
                </a:extLst>
              </a:tr>
              <a:tr h="1926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Si K</a:t>
                      </a:r>
                      <a:endParaRPr lang="en-IN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0.26</a:t>
                      </a:r>
                      <a:endParaRPr lang="en-IN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0.36</a:t>
                      </a:r>
                      <a:endParaRPr lang="en-IN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08222413"/>
                  </a:ext>
                </a:extLst>
              </a:tr>
              <a:tr h="1926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Cr K</a:t>
                      </a:r>
                      <a:endParaRPr lang="en-IN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0.22</a:t>
                      </a:r>
                      <a:endParaRPr lang="en-IN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0.16</a:t>
                      </a:r>
                      <a:endParaRPr lang="en-IN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12925506"/>
                  </a:ext>
                </a:extLst>
              </a:tr>
              <a:tr h="1926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Mn K</a:t>
                      </a:r>
                      <a:endParaRPr lang="en-IN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0.62</a:t>
                      </a:r>
                      <a:endParaRPr lang="en-IN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0.44</a:t>
                      </a:r>
                      <a:endParaRPr lang="en-IN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54505826"/>
                  </a:ext>
                </a:extLst>
              </a:tr>
              <a:tr h="1926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Fe K</a:t>
                      </a:r>
                      <a:endParaRPr lang="en-IN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86.40</a:t>
                      </a:r>
                      <a:endParaRPr lang="en-IN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59.67</a:t>
                      </a:r>
                      <a:endParaRPr lang="en-IN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91561278"/>
                  </a:ext>
                </a:extLst>
              </a:tr>
              <a:tr h="1926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Cu K</a:t>
                      </a:r>
                      <a:endParaRPr lang="en-IN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0.29</a:t>
                      </a:r>
                      <a:endParaRPr lang="en-IN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0.18</a:t>
                      </a:r>
                      <a:endParaRPr lang="en-IN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61123514"/>
                  </a:ext>
                </a:extLst>
              </a:tr>
              <a:tr h="1926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Totals</a:t>
                      </a:r>
                      <a:endParaRPr lang="en-IN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100.00</a:t>
                      </a:r>
                      <a:endParaRPr lang="en-IN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76167615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4431408"/>
              </p:ext>
            </p:extLst>
          </p:nvPr>
        </p:nvGraphicFramePr>
        <p:xfrm>
          <a:off x="9869837" y="6267625"/>
          <a:ext cx="2967191" cy="2347976"/>
        </p:xfrm>
        <a:graphic>
          <a:graphicData uri="http://schemas.openxmlformats.org/drawingml/2006/table">
            <a:tbl>
              <a:tblPr firstCol="1" bandRow="1" bandCol="1">
                <a:tableStyleId>{5940675A-B579-460E-94D1-54222C63F5DA}</a:tableStyleId>
              </a:tblPr>
              <a:tblGrid>
                <a:gridCol w="1095154">
                  <a:extLst>
                    <a:ext uri="{9D8B030D-6E8A-4147-A177-3AD203B41FA5}">
                      <a16:colId xmlns:a16="http://schemas.microsoft.com/office/drawing/2014/main" val="3108041675"/>
                    </a:ext>
                  </a:extLst>
                </a:gridCol>
                <a:gridCol w="999460">
                  <a:extLst>
                    <a:ext uri="{9D8B030D-6E8A-4147-A177-3AD203B41FA5}">
                      <a16:colId xmlns:a16="http://schemas.microsoft.com/office/drawing/2014/main" val="1571501683"/>
                    </a:ext>
                  </a:extLst>
                </a:gridCol>
                <a:gridCol w="872577">
                  <a:extLst>
                    <a:ext uri="{9D8B030D-6E8A-4147-A177-3AD203B41FA5}">
                      <a16:colId xmlns:a16="http://schemas.microsoft.com/office/drawing/2014/main" val="4082661437"/>
                    </a:ext>
                  </a:extLst>
                </a:gridCol>
              </a:tblGrid>
              <a:tr h="38685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Without C</a:t>
                      </a:r>
                      <a:endParaRPr lang="en-IN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Weight%</a:t>
                      </a:r>
                      <a:endParaRPr lang="en-IN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Atomic%</a:t>
                      </a:r>
                      <a:endParaRPr lang="en-IN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69768157"/>
                  </a:ext>
                </a:extLst>
              </a:tr>
              <a:tr h="1884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Si K</a:t>
                      </a:r>
                      <a:endParaRPr lang="en-IN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0.33</a:t>
                      </a:r>
                      <a:endParaRPr lang="en-IN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0.65</a:t>
                      </a:r>
                      <a:endParaRPr lang="en-IN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77923444"/>
                  </a:ext>
                </a:extLst>
              </a:tr>
              <a:tr h="1884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Cr K</a:t>
                      </a:r>
                      <a:endParaRPr lang="en-IN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0.25</a:t>
                      </a:r>
                      <a:endParaRPr lang="en-IN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0.26</a:t>
                      </a:r>
                      <a:endParaRPr lang="en-IN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97375112"/>
                  </a:ext>
                </a:extLst>
              </a:tr>
              <a:tr h="1884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Mn K</a:t>
                      </a:r>
                      <a:endParaRPr lang="en-IN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0.71</a:t>
                      </a:r>
                      <a:endParaRPr lang="en-IN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0.72</a:t>
                      </a:r>
                      <a:endParaRPr lang="en-IN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62643684"/>
                  </a:ext>
                </a:extLst>
              </a:tr>
              <a:tr h="1884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Fe K</a:t>
                      </a:r>
                      <a:endParaRPr lang="en-IN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98.38</a:t>
                      </a:r>
                      <a:endParaRPr lang="en-IN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98.08</a:t>
                      </a:r>
                      <a:endParaRPr lang="en-IN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63907223"/>
                  </a:ext>
                </a:extLst>
              </a:tr>
              <a:tr h="1884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Cu K</a:t>
                      </a:r>
                      <a:endParaRPr lang="en-IN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0.34</a:t>
                      </a:r>
                      <a:endParaRPr lang="en-IN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0.30</a:t>
                      </a:r>
                      <a:endParaRPr lang="en-IN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15030400"/>
                  </a:ext>
                </a:extLst>
              </a:tr>
              <a:tr h="1884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Totals</a:t>
                      </a:r>
                      <a:endParaRPr lang="en-IN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100.00</a:t>
                      </a:r>
                      <a:endParaRPr lang="en-IN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19715203"/>
                  </a:ext>
                </a:extLst>
              </a:tr>
            </a:tbl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152DE134-1149-4590-B57A-5FB016F770C5}"/>
              </a:ext>
            </a:extLst>
          </p:cNvPr>
          <p:cNvSpPr/>
          <p:nvPr/>
        </p:nvSpPr>
        <p:spPr>
          <a:xfrm>
            <a:off x="7265859" y="8761501"/>
            <a:ext cx="38026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b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Ferrite and EDS composition</a:t>
            </a:r>
            <a:endParaRPr lang="en-CA" b="0" dirty="0"/>
          </a:p>
        </p:txBody>
      </p:sp>
    </p:spTree>
    <p:extLst>
      <p:ext uri="{BB962C8B-B14F-4D97-AF65-F5344CB8AC3E}">
        <p14:creationId xmlns:p14="http://schemas.microsoft.com/office/powerpoint/2010/main" val="24403838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5" name="Bckgrd.png" descr="Bckgr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46" name="Result and Discussion"/>
          <p:cNvSpPr txBox="1">
            <a:spLocks noGrp="1"/>
          </p:cNvSpPr>
          <p:nvPr>
            <p:ph type="title"/>
          </p:nvPr>
        </p:nvSpPr>
        <p:spPr>
          <a:xfrm>
            <a:off x="-48816" y="657158"/>
            <a:ext cx="13102432" cy="841442"/>
          </a:xfrm>
          <a:prstGeom prst="rect">
            <a:avLst/>
          </a:prstGeom>
        </p:spPr>
        <p:txBody>
          <a:bodyPr lIns="45719" tIns="45719" rIns="45719" bIns="45719">
            <a:normAutofit fontScale="90000"/>
          </a:bodyPr>
          <a:lstStyle>
            <a:lvl1pPr defTabSz="914400">
              <a:defRPr sz="4000"/>
            </a:lvl1pPr>
          </a:lstStyle>
          <a:p>
            <a:r>
              <a:rPr lang="en-CA" dirty="0"/>
              <a:t>The overall composition (including both ferrite and pearlite)</a:t>
            </a:r>
            <a:endParaRPr dirty="0"/>
          </a:p>
        </p:txBody>
      </p:sp>
      <p:sp>
        <p:nvSpPr>
          <p:cNvPr id="349" name="VrSuite Computational Fatigue Model – Crack growth"/>
          <p:cNvSpPr txBox="1"/>
          <p:nvPr/>
        </p:nvSpPr>
        <p:spPr>
          <a:xfrm>
            <a:off x="292100" y="1412818"/>
            <a:ext cx="12420601" cy="3920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lnSpc>
                <a:spcPct val="110000"/>
              </a:lnSpc>
              <a:defRPr sz="1800" b="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CA" dirty="0"/>
              <a:t>Ferrite + Pearlite</a:t>
            </a:r>
            <a:endParaRPr dirty="0"/>
          </a:p>
        </p:txBody>
      </p:sp>
      <p:pic>
        <p:nvPicPr>
          <p:cNvPr id="11" name="Picture 1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84" y="2155758"/>
            <a:ext cx="6591029" cy="6696412"/>
          </a:xfrm>
          <a:prstGeom prst="rect">
            <a:avLst/>
          </a:prstGeom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8094000"/>
              </p:ext>
            </p:extLst>
          </p:nvPr>
        </p:nvGraphicFramePr>
        <p:xfrm>
          <a:off x="7766997" y="3920166"/>
          <a:ext cx="4470402" cy="3167596"/>
        </p:xfrm>
        <a:graphic>
          <a:graphicData uri="http://schemas.openxmlformats.org/drawingml/2006/table">
            <a:tbl>
              <a:tblPr firstCol="1" bandRow="1" bandCol="1">
                <a:tableStyleId>{5940675A-B579-460E-94D1-54222C63F5DA}</a:tableStyleId>
              </a:tblPr>
              <a:tblGrid>
                <a:gridCol w="1440691">
                  <a:extLst>
                    <a:ext uri="{9D8B030D-6E8A-4147-A177-3AD203B41FA5}">
                      <a16:colId xmlns:a16="http://schemas.microsoft.com/office/drawing/2014/main" val="1172771030"/>
                    </a:ext>
                  </a:extLst>
                </a:gridCol>
                <a:gridCol w="1522745">
                  <a:extLst>
                    <a:ext uri="{9D8B030D-6E8A-4147-A177-3AD203B41FA5}">
                      <a16:colId xmlns:a16="http://schemas.microsoft.com/office/drawing/2014/main" val="295700901"/>
                    </a:ext>
                  </a:extLst>
                </a:gridCol>
                <a:gridCol w="1506966">
                  <a:extLst>
                    <a:ext uri="{9D8B030D-6E8A-4147-A177-3AD203B41FA5}">
                      <a16:colId xmlns:a16="http://schemas.microsoft.com/office/drawing/2014/main" val="282264824"/>
                    </a:ext>
                  </a:extLst>
                </a:gridCol>
              </a:tblGrid>
              <a:tr h="4797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24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Element</a:t>
                      </a:r>
                      <a:endParaRPr lang="en-IN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24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Weight%</a:t>
                      </a:r>
                      <a:endParaRPr lang="en-IN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24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Atomic%</a:t>
                      </a:r>
                      <a:endParaRPr lang="en-IN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69786176"/>
                  </a:ext>
                </a:extLst>
              </a:tr>
              <a:tr h="4329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24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Si K</a:t>
                      </a:r>
                      <a:endParaRPr lang="en-IN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24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0.32</a:t>
                      </a:r>
                      <a:endParaRPr lang="en-IN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24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0.63</a:t>
                      </a:r>
                      <a:endParaRPr lang="en-IN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13358214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24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Cr K</a:t>
                      </a:r>
                      <a:endParaRPr lang="en-IN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24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0.09</a:t>
                      </a:r>
                      <a:endParaRPr lang="en-IN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24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0.10</a:t>
                      </a:r>
                      <a:endParaRPr lang="en-IN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72471639"/>
                  </a:ext>
                </a:extLst>
              </a:tr>
              <a:tr h="4191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24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Mn K</a:t>
                      </a:r>
                      <a:endParaRPr lang="en-IN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24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0.63</a:t>
                      </a:r>
                      <a:endParaRPr lang="en-IN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24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0.64</a:t>
                      </a:r>
                      <a:endParaRPr lang="en-IN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80076770"/>
                  </a:ext>
                </a:extLst>
              </a:tr>
              <a:tr h="4590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24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Fe K</a:t>
                      </a:r>
                      <a:endParaRPr lang="en-IN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24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98.71</a:t>
                      </a:r>
                      <a:endParaRPr lang="en-IN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24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98.41</a:t>
                      </a:r>
                      <a:endParaRPr lang="en-IN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3526143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24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Cu K</a:t>
                      </a:r>
                      <a:endParaRPr lang="en-IN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24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0.25</a:t>
                      </a:r>
                      <a:endParaRPr lang="en-IN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24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0.22</a:t>
                      </a:r>
                      <a:endParaRPr lang="en-IN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96714874"/>
                  </a:ext>
                </a:extLst>
              </a:tr>
              <a:tr h="4623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24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Totals</a:t>
                      </a:r>
                      <a:endParaRPr lang="en-IN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24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100.00</a:t>
                      </a:r>
                      <a:endParaRPr lang="en-IN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24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11272116"/>
                  </a:ext>
                </a:extLst>
              </a:tr>
            </a:tbl>
          </a:graphicData>
        </a:graphic>
      </p:graphicFrame>
      <p:pic>
        <p:nvPicPr>
          <p:cNvPr id="7" name="Rectangle Rectangle" descr="Rectangle Rectangle">
            <a:extLst>
              <a:ext uri="{FF2B5EF4-FFF2-40B4-BE49-F238E27FC236}">
                <a16:creationId xmlns:a16="http://schemas.microsoft.com/office/drawing/2014/main" id="{69C9C6A4-0E43-4340-A437-B806FC748E23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215900" y="2155758"/>
            <a:ext cx="12471649" cy="6789408"/>
          </a:xfrm>
          <a:prstGeom prst="rect">
            <a:avLst/>
          </a:prstGeom>
          <a:effectLst>
            <a:outerShdw blurRad="190500" dist="8455" dir="5400000" rotWithShape="0">
              <a:srgbClr val="000000"/>
            </a:outerShdw>
          </a:effectLst>
        </p:spPr>
      </p:pic>
    </p:spTree>
    <p:extLst>
      <p:ext uri="{BB962C8B-B14F-4D97-AF65-F5344CB8AC3E}">
        <p14:creationId xmlns:p14="http://schemas.microsoft.com/office/powerpoint/2010/main" val="10861438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7" name="Bckgrd.png" descr="Bckgr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58" name="Result and Discussion"/>
          <p:cNvSpPr txBox="1">
            <a:spLocks noGrp="1"/>
          </p:cNvSpPr>
          <p:nvPr>
            <p:ph type="title"/>
          </p:nvPr>
        </p:nvSpPr>
        <p:spPr>
          <a:xfrm>
            <a:off x="-48816" y="252379"/>
            <a:ext cx="13102432" cy="841442"/>
          </a:xfrm>
          <a:prstGeom prst="rect">
            <a:avLst/>
          </a:prstGeom>
        </p:spPr>
        <p:txBody>
          <a:bodyPr lIns="45719" tIns="45719" rIns="45719" bIns="45719">
            <a:normAutofit/>
          </a:bodyPr>
          <a:lstStyle>
            <a:lvl1pPr defTabSz="914400">
              <a:defRPr sz="4000"/>
            </a:lvl1pPr>
          </a:lstStyle>
          <a:p>
            <a:r>
              <a:rPr lang="en-CA" dirty="0"/>
              <a:t>The welds</a:t>
            </a:r>
            <a:endParaRPr dirty="0"/>
          </a:p>
        </p:txBody>
      </p:sp>
      <p:pic>
        <p:nvPicPr>
          <p:cNvPr id="359" name="Rectangle Rectangle" descr="Rectangle Rectangle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463425" y="1779564"/>
            <a:ext cx="12077949" cy="6297636"/>
          </a:xfrm>
          <a:prstGeom prst="rect">
            <a:avLst/>
          </a:prstGeom>
          <a:effectLst>
            <a:outerShdw blurRad="190500" dist="8455" dir="5400000" rotWithShape="0">
              <a:srgbClr val="000000"/>
            </a:outerShdw>
          </a:effectLst>
        </p:spPr>
      </p:pic>
      <p:sp>
        <p:nvSpPr>
          <p:cNvPr id="360" name="Variable amplitude – Block loading history"/>
          <p:cNvSpPr txBox="1"/>
          <p:nvPr/>
        </p:nvSpPr>
        <p:spPr>
          <a:xfrm>
            <a:off x="292100" y="938122"/>
            <a:ext cx="12420601" cy="3836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lnSpc>
                <a:spcPct val="110000"/>
              </a:lnSpc>
              <a:defRPr sz="1800" b="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CA" dirty="0"/>
              <a:t>The welds are made of a steel with slightly higher </a:t>
            </a:r>
            <a:r>
              <a:rPr lang="en-CA" dirty="0" err="1"/>
              <a:t>Mn</a:t>
            </a:r>
            <a:r>
              <a:rPr lang="en-CA" dirty="0"/>
              <a:t> and Si content than the base alloys A36</a:t>
            </a:r>
            <a:endParaRPr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1845603"/>
              </p:ext>
            </p:extLst>
          </p:nvPr>
        </p:nvGraphicFramePr>
        <p:xfrm>
          <a:off x="7608922" y="2971800"/>
          <a:ext cx="4453378" cy="3790950"/>
        </p:xfrm>
        <a:graphic>
          <a:graphicData uri="http://schemas.openxmlformats.org/drawingml/2006/table">
            <a:tbl>
              <a:tblPr firstCol="1" bandRow="1" bandCol="1">
                <a:tableStyleId>{5940675A-B579-460E-94D1-54222C63F5DA}</a:tableStyleId>
              </a:tblPr>
              <a:tblGrid>
                <a:gridCol w="1435205">
                  <a:extLst>
                    <a:ext uri="{9D8B030D-6E8A-4147-A177-3AD203B41FA5}">
                      <a16:colId xmlns:a16="http://schemas.microsoft.com/office/drawing/2014/main" val="1618064468"/>
                    </a:ext>
                  </a:extLst>
                </a:gridCol>
                <a:gridCol w="1516946">
                  <a:extLst>
                    <a:ext uri="{9D8B030D-6E8A-4147-A177-3AD203B41FA5}">
                      <a16:colId xmlns:a16="http://schemas.microsoft.com/office/drawing/2014/main" val="3230299485"/>
                    </a:ext>
                  </a:extLst>
                </a:gridCol>
                <a:gridCol w="1501227">
                  <a:extLst>
                    <a:ext uri="{9D8B030D-6E8A-4147-A177-3AD203B41FA5}">
                      <a16:colId xmlns:a16="http://schemas.microsoft.com/office/drawing/2014/main" val="3405896581"/>
                    </a:ext>
                  </a:extLst>
                </a:gridCol>
              </a:tblGrid>
              <a:tr h="758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Element</a:t>
                      </a:r>
                      <a:endParaRPr lang="en-IN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Weight%</a:t>
                      </a:r>
                      <a:endParaRPr lang="en-IN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584200" latinLnBrk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CA" sz="2800" b="0" i="0" u="none" strike="noStrike" cap="none" spc="0" baseline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Atomic%</a:t>
                      </a:r>
                      <a:endParaRPr lang="en-IN" sz="2800" b="0" i="0" u="none" strike="noStrike" cap="none" spc="0" baseline="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65099335"/>
                  </a:ext>
                </a:extLst>
              </a:tr>
              <a:tr h="758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Si K</a:t>
                      </a:r>
                      <a:endParaRPr lang="en-IN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0.67</a:t>
                      </a:r>
                      <a:endParaRPr lang="en-IN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584200" latinLnBrk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CA" sz="2800" b="0" i="0" u="none" strike="noStrike" cap="none" spc="0" baseline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1.33</a:t>
                      </a:r>
                      <a:endParaRPr lang="en-IN" sz="2800" b="0" i="0" u="none" strike="noStrike" cap="none" spc="0" baseline="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66747375"/>
                  </a:ext>
                </a:extLst>
              </a:tr>
              <a:tr h="758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2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Mn</a:t>
                      </a:r>
                      <a:r>
                        <a:rPr lang="en-CA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K</a:t>
                      </a:r>
                      <a:endParaRPr lang="en-IN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1.28</a:t>
                      </a:r>
                      <a:endParaRPr lang="en-IN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584200" latinLnBrk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CA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1.29</a:t>
                      </a:r>
                      <a:endParaRPr lang="en-IN" sz="2800" b="0" i="0" u="none" strike="noStrike" cap="none" spc="0" baseline="0" dirty="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62923210"/>
                  </a:ext>
                </a:extLst>
              </a:tr>
              <a:tr h="758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2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Fe K</a:t>
                      </a:r>
                      <a:endParaRPr lang="en-IN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2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98.05</a:t>
                      </a:r>
                      <a:endParaRPr lang="en-IN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584200" latinLnBrk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CA" sz="28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97.39</a:t>
                      </a:r>
                      <a:endParaRPr lang="en-IN" sz="2800" b="0" i="0" u="none" strike="noStrike" cap="none" spc="0" baseline="0" dirty="0"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88642053"/>
                  </a:ext>
                </a:extLst>
              </a:tr>
              <a:tr h="758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Totals</a:t>
                      </a:r>
                      <a:endParaRPr lang="en-IN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100.00</a:t>
                      </a:r>
                      <a:endParaRPr lang="en-IN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CA" sz="2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66024447"/>
                  </a:ext>
                </a:extLst>
              </a:tr>
            </a:tbl>
          </a:graphicData>
        </a:graphic>
      </p:graphicFrame>
      <p:pic>
        <p:nvPicPr>
          <p:cNvPr id="13" name="Picture 12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3159" y="2007560"/>
            <a:ext cx="5719862" cy="5710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113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ctangle Rectangle" descr="Rectangle Rectangle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428017" y="826850"/>
            <a:ext cx="11731557" cy="8608979"/>
          </a:xfrm>
          <a:prstGeom prst="rect">
            <a:avLst/>
          </a:prstGeom>
        </p:spPr>
      </p:pic>
      <p:pic>
        <p:nvPicPr>
          <p:cNvPr id="5" name="Bckgrd.png" descr="Bckgr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347" y="1063557"/>
            <a:ext cx="10894979" cy="76264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52926" y="0"/>
            <a:ext cx="6935823" cy="1653702"/>
          </a:xfrm>
        </p:spPr>
        <p:txBody>
          <a:bodyPr/>
          <a:lstStyle/>
          <a:p>
            <a:r>
              <a:rPr lang="en-IN" sz="4000" dirty="0"/>
              <a:t>Residual Stress Prediction</a:t>
            </a:r>
          </a:p>
        </p:txBody>
      </p:sp>
    </p:spTree>
    <p:extLst>
      <p:ext uri="{BB962C8B-B14F-4D97-AF65-F5344CB8AC3E}">
        <p14:creationId xmlns:p14="http://schemas.microsoft.com/office/powerpoint/2010/main" val="34710580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roblem Statement - SAE FDE Project"/>
          <p:cNvSpPr txBox="1"/>
          <p:nvPr/>
        </p:nvSpPr>
        <p:spPr>
          <a:xfrm>
            <a:off x="264368" y="762000"/>
            <a:ext cx="12353082" cy="927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>
              <a:defRPr sz="4000" b="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t>Problem Statement - SAE FDE Project</a:t>
            </a:r>
          </a:p>
        </p:txBody>
      </p:sp>
      <p:sp>
        <p:nvSpPr>
          <p:cNvPr id="145" name="Why T-Joint Specimen?…"/>
          <p:cNvSpPr txBox="1"/>
          <p:nvPr/>
        </p:nvSpPr>
        <p:spPr>
          <a:xfrm>
            <a:off x="5859096" y="2058715"/>
            <a:ext cx="6283100" cy="41376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lnSpc>
                <a:spcPct val="140000"/>
              </a:lnSpc>
              <a:defRPr sz="1800" b="0">
                <a:latin typeface="Gill Sans SemiBold"/>
                <a:ea typeface="Gill Sans SemiBold"/>
                <a:cs typeface="Gill Sans SemiBold"/>
                <a:sym typeface="Gill Sans SemiBold"/>
              </a:defRPr>
            </a:pPr>
            <a:r>
              <a:t>Why T-Joint Specimen?</a:t>
            </a:r>
          </a:p>
          <a:p>
            <a:pPr marL="442722" indent="-442722" algn="l">
              <a:lnSpc>
                <a:spcPct val="140000"/>
              </a:lnSpc>
              <a:buSzPct val="30000"/>
              <a:buBlip>
                <a:blip r:embed="rId2"/>
              </a:buBlip>
              <a:defRPr sz="1800" b="0">
                <a:latin typeface="Gill Sans"/>
                <a:ea typeface="Gill Sans"/>
                <a:cs typeface="Gill Sans"/>
                <a:sym typeface="Gill Sans"/>
              </a:defRPr>
            </a:pPr>
            <a:endParaRPr/>
          </a:p>
          <a:p>
            <a:pPr marL="442722" indent="-442722" algn="l">
              <a:lnSpc>
                <a:spcPct val="140000"/>
              </a:lnSpc>
              <a:buSzPct val="30000"/>
              <a:buBlip>
                <a:blip r:embed="rId2"/>
              </a:buBlip>
              <a:defRPr sz="1800" b="0">
                <a:latin typeface="Gill Sans"/>
                <a:ea typeface="Gill Sans"/>
                <a:cs typeface="Gill Sans"/>
                <a:sym typeface="Gill Sans"/>
              </a:defRPr>
            </a:pPr>
            <a:r>
              <a:t>Most large structures are often subjected to bending loads.</a:t>
            </a:r>
          </a:p>
          <a:p>
            <a:pPr marL="442722" indent="-442722" algn="l">
              <a:lnSpc>
                <a:spcPct val="140000"/>
              </a:lnSpc>
              <a:buSzPct val="30000"/>
              <a:buBlip>
                <a:blip r:embed="rId2"/>
              </a:buBlip>
              <a:defRPr sz="1800" b="0">
                <a:latin typeface="Gill Sans"/>
                <a:ea typeface="Gill Sans"/>
                <a:cs typeface="Gill Sans"/>
                <a:sym typeface="Gill Sans"/>
              </a:defRPr>
            </a:pPr>
            <a:r>
              <a:t>Typically, in a fatigue problem in a welded structure the crack initiates at the weld toe.</a:t>
            </a:r>
          </a:p>
          <a:p>
            <a:pPr marL="442722" indent="-442722" algn="l">
              <a:lnSpc>
                <a:spcPct val="140000"/>
              </a:lnSpc>
              <a:buSzPct val="30000"/>
              <a:buBlip>
                <a:blip r:embed="rId2"/>
              </a:buBlip>
              <a:defRPr sz="1800" b="0">
                <a:latin typeface="Gill Sans"/>
                <a:ea typeface="Gill Sans"/>
                <a:cs typeface="Gill Sans"/>
                <a:sym typeface="Gill Sans"/>
              </a:defRPr>
            </a:pPr>
            <a:r>
              <a:t>Ease in test setup and fixturing.</a:t>
            </a:r>
          </a:p>
          <a:p>
            <a:pPr algn="l">
              <a:lnSpc>
                <a:spcPct val="140000"/>
              </a:lnSpc>
              <a:defRPr sz="1800" b="0">
                <a:latin typeface="Gill Sans"/>
                <a:ea typeface="Gill Sans"/>
                <a:cs typeface="Gill Sans"/>
                <a:sym typeface="Gill Sans"/>
              </a:defRPr>
            </a:pPr>
            <a:endParaRPr/>
          </a:p>
          <a:p>
            <a:pPr algn="l">
              <a:lnSpc>
                <a:spcPct val="140000"/>
              </a:lnSpc>
              <a:defRPr sz="1800" b="0">
                <a:latin typeface="Gill Sans SemiBold"/>
                <a:ea typeface="Gill Sans SemiBold"/>
                <a:cs typeface="Gill Sans SemiBold"/>
                <a:sym typeface="Gill Sans SemiBold"/>
              </a:defRPr>
            </a:pPr>
            <a:r>
              <a:t>Why A36 steel?</a:t>
            </a:r>
          </a:p>
          <a:p>
            <a:pPr marL="442722" indent="-442722" algn="l">
              <a:lnSpc>
                <a:spcPct val="140000"/>
              </a:lnSpc>
              <a:buClr>
                <a:srgbClr val="000000"/>
              </a:buClr>
              <a:buSzPct val="30000"/>
              <a:buBlip>
                <a:blip r:embed="rId2"/>
              </a:buBlip>
              <a:defRPr sz="1800" b="0">
                <a:latin typeface="Gill Sans"/>
                <a:ea typeface="Gill Sans"/>
                <a:cs typeface="Gill Sans"/>
                <a:sym typeface="Gill Sans"/>
              </a:defRPr>
            </a:pPr>
            <a:endParaRPr/>
          </a:p>
          <a:p>
            <a:pPr marL="442722" indent="-442722" algn="l">
              <a:lnSpc>
                <a:spcPct val="140000"/>
              </a:lnSpc>
              <a:buClr>
                <a:srgbClr val="000000"/>
              </a:buClr>
              <a:buSzPct val="30000"/>
              <a:buBlip>
                <a:blip r:embed="rId2"/>
              </a:buBlip>
              <a:defRPr sz="1800" b="0">
                <a:latin typeface="Gill Sans"/>
                <a:ea typeface="Gill Sans"/>
                <a:cs typeface="Gill Sans"/>
                <a:sym typeface="Gill Sans"/>
              </a:defRPr>
            </a:pPr>
            <a:r>
              <a:t>Commonly used in ground vehicle industry</a:t>
            </a:r>
          </a:p>
          <a:p>
            <a:pPr marL="442722" indent="-442722" algn="l">
              <a:lnSpc>
                <a:spcPct val="140000"/>
              </a:lnSpc>
              <a:buClr>
                <a:srgbClr val="000000"/>
              </a:buClr>
              <a:buSzPct val="30000"/>
              <a:buBlip>
                <a:blip r:embed="rId2"/>
              </a:buBlip>
              <a:defRPr sz="1800" b="0">
                <a:latin typeface="Gill Sans"/>
                <a:ea typeface="Gill Sans"/>
                <a:cs typeface="Gill Sans"/>
                <a:sym typeface="Gill Sans"/>
              </a:defRPr>
            </a:pPr>
            <a:r>
              <a:t>Low strength, high ductility</a:t>
            </a:r>
          </a:p>
        </p:txBody>
      </p:sp>
      <p:pic>
        <p:nvPicPr>
          <p:cNvPr id="146" name="Bckgrd.png" descr="Bckgr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7" name="Content Placeholder 5" descr="Content Placeholder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0033" y="2155825"/>
            <a:ext cx="3848101" cy="6388952"/>
          </a:xfrm>
          <a:prstGeom prst="rect">
            <a:avLst/>
          </a:prstGeom>
          <a:ln w="12700">
            <a:miter lim="400000"/>
          </a:ln>
        </p:spPr>
      </p:pic>
      <p:pic>
        <p:nvPicPr>
          <p:cNvPr id="148" name="Rectangle Rectangle" descr="Rectangle Rectangle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794483" y="1936274"/>
            <a:ext cx="4299200" cy="6724263"/>
          </a:xfrm>
          <a:prstGeom prst="rect">
            <a:avLst/>
          </a:prstGeom>
          <a:effectLst>
            <a:outerShdw blurRad="190500" dist="8455" dir="5400000" rotWithShape="0">
              <a:srgbClr val="000000"/>
            </a:outerShdw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451" y="443082"/>
            <a:ext cx="10622604" cy="700855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3786" y="7705020"/>
            <a:ext cx="4394454" cy="1847850"/>
          </a:xfrm>
          <a:prstGeom prst="rect">
            <a:avLst/>
          </a:prstGeom>
        </p:spPr>
      </p:pic>
      <p:pic>
        <p:nvPicPr>
          <p:cNvPr id="136" name="Bckgrd.png" descr="Bckgr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3004799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137" name="Rectangle"/>
          <p:cNvSpPr txBox="1"/>
          <p:nvPr/>
        </p:nvSpPr>
        <p:spPr>
          <a:xfrm>
            <a:off x="139700" y="965200"/>
            <a:ext cx="19050000" cy="673101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/>
          <a:lstStyle/>
          <a:p>
            <a:pPr>
              <a:defRPr sz="4000" b="0">
                <a:latin typeface="Gill Sans SemiBold"/>
                <a:ea typeface="Gill Sans SemiBold"/>
                <a:cs typeface="Gill Sans SemiBold"/>
                <a:sym typeface="Gill Sans SemiBold"/>
              </a:defRPr>
            </a:pPr>
            <a:endParaRPr/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9489418"/>
              </p:ext>
            </p:extLst>
          </p:nvPr>
        </p:nvGraphicFramePr>
        <p:xfrm>
          <a:off x="1750978" y="965200"/>
          <a:ext cx="9572017" cy="58636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" name="Minus Sign 4">
            <a:extLst>
              <a:ext uri="{FF2B5EF4-FFF2-40B4-BE49-F238E27FC236}">
                <a16:creationId xmlns:a16="http://schemas.microsoft.com/office/drawing/2014/main" id="{9A22AC8A-4B0D-496D-B100-E5F6BC1CFB0F}"/>
              </a:ext>
            </a:extLst>
          </p:cNvPr>
          <p:cNvSpPr/>
          <p:nvPr/>
        </p:nvSpPr>
        <p:spPr>
          <a:xfrm>
            <a:off x="566501" y="8620944"/>
            <a:ext cx="723900" cy="443476"/>
          </a:xfrm>
          <a:prstGeom prst="mathMinus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CA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5CA454-AEE5-4C8C-B4B4-7A4C1F579486}"/>
              </a:ext>
            </a:extLst>
          </p:cNvPr>
          <p:cNvSpPr txBox="1"/>
          <p:nvPr/>
        </p:nvSpPr>
        <p:spPr>
          <a:xfrm>
            <a:off x="1085848" y="8636474"/>
            <a:ext cx="3263900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CA" sz="1800" b="1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Goldak</a:t>
            </a:r>
            <a:r>
              <a:rPr kumimoji="0" lang="en-CA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 Technologies Inc.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5123" y="7705020"/>
            <a:ext cx="4705350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4216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5" grpId="0" animBg="1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3" name="Bckgrd.png" descr="Bckgr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90" name="Improve software for adaptive meshing to analyze fatigue life.…"/>
          <p:cNvSpPr txBox="1"/>
          <p:nvPr/>
        </p:nvSpPr>
        <p:spPr>
          <a:xfrm>
            <a:off x="2569826" y="2334639"/>
            <a:ext cx="7915948" cy="5439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/>
          <a:p>
            <a:pPr marL="442664" lvl="2" indent="-442664" algn="l">
              <a:lnSpc>
                <a:spcPct val="110000"/>
              </a:lnSpc>
              <a:spcBef>
                <a:spcPts val="2000"/>
              </a:spcBef>
              <a:buSzPct val="29999"/>
              <a:buBlip>
                <a:blip r:embed="rId3"/>
              </a:buBlip>
              <a:defRPr b="0">
                <a:latin typeface="Gill Sans"/>
                <a:ea typeface="Gill Sans"/>
                <a:cs typeface="Gill Sans"/>
                <a:sym typeface="Gill Sans"/>
              </a:defRPr>
            </a:pPr>
            <a:r>
              <a:rPr dirty="0" smtClean="0"/>
              <a:t>Analyze </a:t>
            </a:r>
            <a:r>
              <a:rPr dirty="0"/>
              <a:t>fatigue life of welded structures</a:t>
            </a:r>
            <a:r>
              <a:rPr dirty="0" smtClean="0"/>
              <a:t>.</a:t>
            </a:r>
            <a:endParaRPr dirty="0"/>
          </a:p>
          <a:p>
            <a:pPr marL="442664" lvl="2" indent="-442664" algn="l">
              <a:lnSpc>
                <a:spcPct val="110000"/>
              </a:lnSpc>
              <a:spcBef>
                <a:spcPts val="2000"/>
              </a:spcBef>
              <a:buSzPct val="29999"/>
              <a:buBlip>
                <a:blip r:embed="rId3"/>
              </a:buBlip>
              <a:defRPr b="0">
                <a:latin typeface="Gill Sans"/>
                <a:ea typeface="Gill Sans"/>
                <a:cs typeface="Gill Sans"/>
                <a:sym typeface="Gill Sans"/>
              </a:defRPr>
            </a:pPr>
            <a:r>
              <a:rPr dirty="0"/>
              <a:t>Compare experimental force displacement vs Virtual force displacement as a function of load cycles.</a:t>
            </a:r>
          </a:p>
          <a:p>
            <a:pPr marL="442664" lvl="2" indent="-442664" algn="l">
              <a:lnSpc>
                <a:spcPct val="110000"/>
              </a:lnSpc>
              <a:spcBef>
                <a:spcPts val="2000"/>
              </a:spcBef>
              <a:buSzPct val="29999"/>
              <a:buBlip>
                <a:blip r:embed="rId3"/>
              </a:buBlip>
              <a:defRPr b="0">
                <a:latin typeface="Gill Sans"/>
                <a:ea typeface="Gill Sans"/>
                <a:cs typeface="Gill Sans"/>
                <a:sym typeface="Gill Sans"/>
              </a:defRPr>
            </a:pPr>
            <a:r>
              <a:rPr dirty="0"/>
              <a:t>Issues that are not well understood:</a:t>
            </a:r>
          </a:p>
          <a:p>
            <a:pPr marL="899864" lvl="3" indent="-442664" algn="l">
              <a:lnSpc>
                <a:spcPct val="110000"/>
              </a:lnSpc>
              <a:spcBef>
                <a:spcPts val="2000"/>
              </a:spcBef>
              <a:buSzPct val="29999"/>
              <a:buBlip>
                <a:blip r:embed="rId4"/>
              </a:buBlip>
              <a:defRPr b="0">
                <a:latin typeface="Gill Sans"/>
                <a:ea typeface="Gill Sans"/>
                <a:cs typeface="Gill Sans"/>
                <a:sym typeface="Gill Sans"/>
              </a:defRPr>
            </a:pPr>
            <a:r>
              <a:rPr dirty="0"/>
              <a:t>Role of residual stress in fatigue life.</a:t>
            </a:r>
          </a:p>
          <a:p>
            <a:pPr marL="899864" lvl="3" indent="-442664" algn="l">
              <a:lnSpc>
                <a:spcPct val="110000"/>
              </a:lnSpc>
              <a:spcBef>
                <a:spcPts val="2000"/>
              </a:spcBef>
              <a:buSzPct val="29999"/>
              <a:buBlip>
                <a:blip r:embed="rId4"/>
              </a:buBlip>
              <a:defRPr b="0">
                <a:latin typeface="Gill Sans"/>
                <a:ea typeface="Gill Sans"/>
                <a:cs typeface="Gill Sans"/>
                <a:sym typeface="Gill Sans"/>
              </a:defRPr>
            </a:pPr>
            <a:r>
              <a:rPr dirty="0"/>
              <a:t>Role of compressive hydrostatic stress in fatigue life, e.g. R = -1.0</a:t>
            </a:r>
          </a:p>
          <a:p>
            <a:pPr marL="899864" lvl="3" indent="-442664" algn="l">
              <a:lnSpc>
                <a:spcPct val="110000"/>
              </a:lnSpc>
              <a:spcBef>
                <a:spcPts val="2000"/>
              </a:spcBef>
              <a:buSzPct val="29999"/>
              <a:buBlip>
                <a:blip r:embed="rId4"/>
              </a:buBlip>
              <a:defRPr b="0">
                <a:latin typeface="Gill Sans"/>
                <a:ea typeface="Gill Sans"/>
                <a:cs typeface="Gill Sans"/>
                <a:sym typeface="Gill Sans"/>
              </a:defRPr>
            </a:pPr>
            <a:r>
              <a:rPr dirty="0"/>
              <a:t>Role of cyclic loading in relaxing residual stress.</a:t>
            </a:r>
          </a:p>
        </p:txBody>
      </p:sp>
      <p:sp>
        <p:nvSpPr>
          <p:cNvPr id="391" name="Future Work"/>
          <p:cNvSpPr txBox="1"/>
          <p:nvPr/>
        </p:nvSpPr>
        <p:spPr>
          <a:xfrm>
            <a:off x="146050" y="1136650"/>
            <a:ext cx="12763501" cy="673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>
              <a:defRPr sz="4000" b="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/>
              <a:t>Future Work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Bckgrd.png" descr="Bckgr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SAE Fatigue Design &amp; Evaluation Project"/>
          <p:cNvSpPr txBox="1">
            <a:spLocks noGrp="1"/>
          </p:cNvSpPr>
          <p:nvPr>
            <p:ph type="title"/>
          </p:nvPr>
        </p:nvSpPr>
        <p:spPr>
          <a:xfrm>
            <a:off x="-48816" y="1052479"/>
            <a:ext cx="13102432" cy="841442"/>
          </a:xfrm>
          <a:prstGeom prst="rect">
            <a:avLst/>
          </a:prstGeom>
        </p:spPr>
        <p:txBody>
          <a:bodyPr lIns="45719" tIns="45719" rIns="45719" bIns="45719">
            <a:normAutofit/>
          </a:bodyPr>
          <a:lstStyle>
            <a:lvl1pPr defTabSz="914400">
              <a:defRPr sz="4000"/>
            </a:lvl1pPr>
          </a:lstStyle>
          <a:p>
            <a:r>
              <a:t>SAE Fatigue Design &amp; Evaluation Project</a:t>
            </a:r>
          </a:p>
        </p:txBody>
      </p:sp>
      <p:pic>
        <p:nvPicPr>
          <p:cNvPr id="152" name="Rectangle Rectangle" descr="Rectangle Rectangle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2374900"/>
            <a:ext cx="5978625" cy="5300117"/>
          </a:xfrm>
          <a:prstGeom prst="rect">
            <a:avLst/>
          </a:prstGeom>
        </p:spPr>
      </p:pic>
      <p:sp>
        <p:nvSpPr>
          <p:cNvPr id="154" name="TextBox 2"/>
          <p:cNvSpPr txBox="1"/>
          <p:nvPr/>
        </p:nvSpPr>
        <p:spPr>
          <a:xfrm>
            <a:off x="985944" y="2792541"/>
            <a:ext cx="4468862" cy="358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l" defTabSz="914400">
              <a:defRPr sz="1800" b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r>
              <a:t>Real World Engineering Design Problems</a:t>
            </a:r>
          </a:p>
        </p:txBody>
      </p:sp>
      <p:pic>
        <p:nvPicPr>
          <p:cNvPr id="155" name="Picture 39" descr="Picture 3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1018" y="3426603"/>
            <a:ext cx="4325024" cy="3373573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Rectangle Rectangle" descr="Rectangle Rectangle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6743700" y="2374900"/>
            <a:ext cx="5978625" cy="5300117"/>
          </a:xfrm>
          <a:prstGeom prst="rect">
            <a:avLst/>
          </a:prstGeom>
        </p:spPr>
      </p:pic>
      <p:sp>
        <p:nvSpPr>
          <p:cNvPr id="158" name="TextBox 6"/>
          <p:cNvSpPr txBox="1"/>
          <p:nvPr/>
        </p:nvSpPr>
        <p:spPr>
          <a:xfrm>
            <a:off x="7529071" y="2802421"/>
            <a:ext cx="4152901" cy="358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l" defTabSz="914400">
              <a:defRPr sz="1800" b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r>
              <a:t>SAE FD&amp;E “T-Bar” Test/Analysis Effort</a:t>
            </a:r>
          </a:p>
        </p:txBody>
      </p:sp>
      <p:pic>
        <p:nvPicPr>
          <p:cNvPr id="159" name="Picture 38" descr="Picture 3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1219" y="3381442"/>
            <a:ext cx="4315735" cy="3408853"/>
          </a:xfrm>
          <a:prstGeom prst="rect">
            <a:avLst/>
          </a:prstGeom>
          <a:ln w="12700">
            <a:miter lim="400000"/>
          </a:ln>
        </p:spPr>
      </p:pic>
      <p:pic>
        <p:nvPicPr>
          <p:cNvPr id="160" name="Picture 41" descr="Picture 4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1219" y="4639881"/>
            <a:ext cx="1355120" cy="2046212"/>
          </a:xfrm>
          <a:prstGeom prst="rect">
            <a:avLst/>
          </a:prstGeom>
          <a:ln w="12700">
            <a:miter lim="400000"/>
          </a:ln>
        </p:spPr>
      </p:pic>
      <p:sp>
        <p:nvSpPr>
          <p:cNvPr id="161" name="TextBox 34"/>
          <p:cNvSpPr txBox="1"/>
          <p:nvPr/>
        </p:nvSpPr>
        <p:spPr>
          <a:xfrm>
            <a:off x="2431796" y="8127310"/>
            <a:ext cx="1194644" cy="358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l" defTabSz="914400">
              <a:defRPr sz="18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r>
              <a:t>Legend:</a:t>
            </a:r>
          </a:p>
        </p:txBody>
      </p:sp>
      <p:sp>
        <p:nvSpPr>
          <p:cNvPr id="162" name="Rectangle"/>
          <p:cNvSpPr/>
          <p:nvPr/>
        </p:nvSpPr>
        <p:spPr>
          <a:xfrm>
            <a:off x="3911743" y="8127310"/>
            <a:ext cx="3605001" cy="369333"/>
          </a:xfrm>
          <a:prstGeom prst="rect">
            <a:avLst/>
          </a:prstGeom>
          <a:solidFill>
            <a:srgbClr val="A9D18E"/>
          </a:solidFill>
          <a:ln>
            <a:solidFill>
              <a:srgbClr val="000000"/>
            </a:solidFill>
          </a:ln>
        </p:spPr>
        <p:txBody>
          <a:bodyPr lIns="45719" rIns="45719"/>
          <a:lstStyle/>
          <a:p>
            <a:pPr algn="l" defTabSz="914400">
              <a:defRPr sz="1800" b="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63" name="High Confidence Inputs/Analysis!"/>
          <p:cNvSpPr txBox="1"/>
          <p:nvPr/>
        </p:nvSpPr>
        <p:spPr>
          <a:xfrm>
            <a:off x="3911743" y="8127310"/>
            <a:ext cx="3605001" cy="6173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l" defTabSz="914400">
              <a:defRPr sz="1800" b="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r>
              <a:t>High Confidence Inputs/Analysis!</a:t>
            </a:r>
          </a:p>
        </p:txBody>
      </p:sp>
      <p:sp>
        <p:nvSpPr>
          <p:cNvPr id="164" name="Rectangle"/>
          <p:cNvSpPr/>
          <p:nvPr/>
        </p:nvSpPr>
        <p:spPr>
          <a:xfrm>
            <a:off x="7688083" y="8132076"/>
            <a:ext cx="2884921" cy="369333"/>
          </a:xfrm>
          <a:prstGeom prst="rect">
            <a:avLst/>
          </a:prstGeom>
          <a:solidFill>
            <a:srgbClr val="FFFF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defTabSz="914400">
              <a:defRPr sz="1800"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65" name="Define Improved Practice?"/>
          <p:cNvSpPr txBox="1"/>
          <p:nvPr/>
        </p:nvSpPr>
        <p:spPr>
          <a:xfrm>
            <a:off x="7688083" y="8137671"/>
            <a:ext cx="2884921" cy="358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>
            <a:lvl1pPr defTabSz="914400">
              <a:defRPr sz="1800" b="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r>
              <a:t>Define Improved Practice? </a:t>
            </a:r>
          </a:p>
        </p:txBody>
      </p:sp>
      <p:pic>
        <p:nvPicPr>
          <p:cNvPr id="166" name="Rectangle Rectangle" descr="Rectangle Rectangle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244102" y="7838826"/>
            <a:ext cx="12440396" cy="119433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Problem Statement - SAE FDE Project"/>
          <p:cNvSpPr txBox="1"/>
          <p:nvPr/>
        </p:nvSpPr>
        <p:spPr>
          <a:xfrm>
            <a:off x="325859" y="431800"/>
            <a:ext cx="12353082" cy="927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>
              <a:defRPr sz="4000" b="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t>Problem Statement - SAE FDE Project</a:t>
            </a:r>
          </a:p>
        </p:txBody>
      </p:sp>
      <p:sp>
        <p:nvSpPr>
          <p:cNvPr id="180" name="MTS FlexTest IIm Controller…"/>
          <p:cNvSpPr txBox="1"/>
          <p:nvPr/>
        </p:nvSpPr>
        <p:spPr>
          <a:xfrm>
            <a:off x="880696" y="2037080"/>
            <a:ext cx="5672284" cy="71780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442722" indent="-442722" algn="l">
              <a:lnSpc>
                <a:spcPct val="140000"/>
              </a:lnSpc>
              <a:buClr>
                <a:srgbClr val="000000"/>
              </a:buClr>
              <a:buSzPct val="30000"/>
              <a:buBlip>
                <a:blip r:embed="rId2"/>
              </a:buBlip>
              <a:defRPr sz="1800" b="0">
                <a:latin typeface="Gill Sans SemiBold"/>
                <a:ea typeface="Gill Sans SemiBold"/>
                <a:cs typeface="Gill Sans SemiBold"/>
                <a:sym typeface="Gill Sans SemiBold"/>
              </a:defRPr>
            </a:pPr>
            <a:r>
              <a:t>MTS FlexTest IIm Controller</a:t>
            </a:r>
          </a:p>
          <a:p>
            <a:pPr algn="l">
              <a:lnSpc>
                <a:spcPct val="140000"/>
              </a:lnSpc>
              <a:buClr>
                <a:srgbClr val="000000"/>
              </a:buClr>
              <a:defRPr sz="1800" b="0">
                <a:latin typeface="Gill Sans"/>
                <a:ea typeface="Gill Sans"/>
                <a:cs typeface="Gill Sans"/>
                <a:sym typeface="Gill Sans"/>
              </a:defRPr>
            </a:pPr>
            <a:r>
              <a:t>– Load Control</a:t>
            </a:r>
          </a:p>
          <a:p>
            <a:pPr algn="l">
              <a:lnSpc>
                <a:spcPct val="140000"/>
              </a:lnSpc>
              <a:buClr>
                <a:srgbClr val="000000"/>
              </a:buClr>
              <a:defRPr sz="1800" b="0">
                <a:latin typeface="Gill Sans"/>
                <a:ea typeface="Gill Sans"/>
                <a:cs typeface="Gill Sans"/>
                <a:sym typeface="Gill Sans"/>
              </a:defRPr>
            </a:pPr>
            <a:r>
              <a:t>– Running tests at 5.1 Hz</a:t>
            </a:r>
          </a:p>
          <a:p>
            <a:pPr marL="442722" indent="-442722" algn="l">
              <a:lnSpc>
                <a:spcPct val="140000"/>
              </a:lnSpc>
              <a:buClr>
                <a:srgbClr val="000000"/>
              </a:buClr>
              <a:buSzPct val="30000"/>
              <a:buBlip>
                <a:blip r:embed="rId2"/>
              </a:buBlip>
              <a:defRPr sz="1800" b="0">
                <a:latin typeface="Gill Sans SemiBold"/>
                <a:ea typeface="Gill Sans SemiBold"/>
                <a:cs typeface="Gill Sans SemiBold"/>
                <a:sym typeface="Gill Sans SemiBold"/>
              </a:defRPr>
            </a:pPr>
            <a:r>
              <a:t>MTS 793 Series Software</a:t>
            </a:r>
          </a:p>
          <a:p>
            <a:pPr algn="l">
              <a:lnSpc>
                <a:spcPct val="140000"/>
              </a:lnSpc>
              <a:buClr>
                <a:srgbClr val="000000"/>
              </a:buClr>
              <a:defRPr sz="1800" b="0">
                <a:latin typeface="Gill Sans"/>
                <a:ea typeface="Gill Sans"/>
                <a:cs typeface="Gill Sans"/>
                <a:sym typeface="Gill Sans"/>
              </a:defRPr>
            </a:pPr>
            <a:r>
              <a:t>– Basic Testware (constant amplitude)</a:t>
            </a:r>
          </a:p>
          <a:p>
            <a:pPr algn="l">
              <a:lnSpc>
                <a:spcPct val="140000"/>
              </a:lnSpc>
              <a:buClr>
                <a:srgbClr val="000000"/>
              </a:buClr>
              <a:defRPr sz="1800" b="0">
                <a:latin typeface="Gill Sans"/>
                <a:ea typeface="Gill Sans"/>
                <a:cs typeface="Gill Sans"/>
                <a:sym typeface="Gill Sans"/>
              </a:defRPr>
            </a:pPr>
            <a:r>
              <a:t>– MultiPurpose Testware (block loading)</a:t>
            </a:r>
          </a:p>
          <a:p>
            <a:pPr algn="l">
              <a:lnSpc>
                <a:spcPct val="140000"/>
              </a:lnSpc>
              <a:buClr>
                <a:srgbClr val="000000"/>
              </a:buClr>
              <a:defRPr sz="1800" b="0">
                <a:latin typeface="Gill Sans"/>
                <a:ea typeface="Gill Sans"/>
                <a:cs typeface="Gill Sans"/>
                <a:sym typeface="Gill Sans"/>
              </a:defRPr>
            </a:pPr>
            <a:r>
              <a:t>– RPC Pro (variable amplitude loading TBS)</a:t>
            </a:r>
          </a:p>
          <a:p>
            <a:pPr marL="442722" indent="-442722" algn="l">
              <a:lnSpc>
                <a:spcPct val="140000"/>
              </a:lnSpc>
              <a:buClr>
                <a:srgbClr val="000000"/>
              </a:buClr>
              <a:buSzPct val="30000"/>
              <a:buBlip>
                <a:blip r:embed="rId2"/>
              </a:buBlip>
              <a:defRPr sz="1800" b="0">
                <a:latin typeface="Gill Sans SemiBold"/>
                <a:ea typeface="Gill Sans SemiBold"/>
                <a:cs typeface="Gill Sans SemiBold"/>
                <a:sym typeface="Gill Sans SemiBold"/>
              </a:defRPr>
            </a:pPr>
            <a:r>
              <a:t> MTS 244 Series Hydraulic Actuator</a:t>
            </a:r>
          </a:p>
          <a:p>
            <a:pPr lvl="1" indent="0" algn="l">
              <a:lnSpc>
                <a:spcPct val="140000"/>
              </a:lnSpc>
              <a:buClr>
                <a:srgbClr val="000000"/>
              </a:buClr>
              <a:defRPr sz="1800" b="0">
                <a:latin typeface="Gill Sans"/>
                <a:ea typeface="Gill Sans"/>
                <a:cs typeface="Gill Sans"/>
                <a:sym typeface="Gill Sans"/>
              </a:defRPr>
            </a:pPr>
            <a:r>
              <a:t>– 11 Kip (50 kN) x 6” (152 mm) stroke</a:t>
            </a:r>
          </a:p>
          <a:p>
            <a:pPr algn="l">
              <a:lnSpc>
                <a:spcPct val="140000"/>
              </a:lnSpc>
              <a:buClr>
                <a:srgbClr val="000000"/>
              </a:buClr>
              <a:defRPr sz="1800" b="0">
                <a:latin typeface="Gill Sans"/>
                <a:ea typeface="Gill Sans"/>
                <a:cs typeface="Gill Sans"/>
                <a:sym typeface="Gill Sans"/>
              </a:defRPr>
            </a:pPr>
            <a:r>
              <a:t>– 252.25 Series dual stage servo valve</a:t>
            </a:r>
          </a:p>
          <a:p>
            <a:pPr algn="l">
              <a:lnSpc>
                <a:spcPct val="140000"/>
              </a:lnSpc>
              <a:buClr>
                <a:srgbClr val="000000"/>
              </a:buClr>
              <a:defRPr sz="1800" b="0">
                <a:latin typeface="Gill Sans"/>
                <a:ea typeface="Gill Sans"/>
                <a:cs typeface="Gill Sans"/>
                <a:sym typeface="Gill Sans"/>
              </a:defRPr>
            </a:pPr>
            <a:r>
              <a:t>– MTS Load cell and LVDT</a:t>
            </a:r>
          </a:p>
          <a:p>
            <a:pPr marL="442722" indent="-442722" algn="l">
              <a:lnSpc>
                <a:spcPct val="140000"/>
              </a:lnSpc>
              <a:buClr>
                <a:srgbClr val="000000"/>
              </a:buClr>
              <a:buSzPct val="30000"/>
              <a:buBlip>
                <a:blip r:embed="rId2"/>
              </a:buBlip>
              <a:defRPr sz="1800" b="0">
                <a:latin typeface="Gill Sans SemiBold"/>
                <a:ea typeface="Gill Sans SemiBold"/>
                <a:cs typeface="Gill Sans SemiBold"/>
                <a:sym typeface="Gill Sans SemiBold"/>
              </a:defRPr>
            </a:pPr>
            <a:r>
              <a:t>SOMAT eDAQ Lite</a:t>
            </a:r>
          </a:p>
          <a:p>
            <a:pPr algn="l">
              <a:lnSpc>
                <a:spcPct val="140000"/>
              </a:lnSpc>
              <a:buClr>
                <a:srgbClr val="000000"/>
              </a:buClr>
              <a:defRPr sz="1800" b="0">
                <a:latin typeface="Gill Sans"/>
                <a:ea typeface="Gill Sans"/>
                <a:cs typeface="Gill Sans"/>
                <a:sym typeface="Gill Sans"/>
              </a:defRPr>
            </a:pPr>
            <a:r>
              <a:t>– Record time history file</a:t>
            </a:r>
          </a:p>
          <a:p>
            <a:pPr algn="l">
              <a:lnSpc>
                <a:spcPct val="140000"/>
              </a:lnSpc>
              <a:buClr>
                <a:srgbClr val="000000"/>
              </a:buClr>
              <a:defRPr sz="1800" b="0">
                <a:latin typeface="Gill Sans"/>
                <a:ea typeface="Gill Sans"/>
                <a:cs typeface="Gill Sans"/>
                <a:sym typeface="Gill Sans"/>
              </a:defRPr>
            </a:pPr>
            <a:r>
              <a:t>– Collecting Load &amp; Displacement</a:t>
            </a:r>
          </a:p>
          <a:p>
            <a:pPr algn="l">
              <a:lnSpc>
                <a:spcPct val="140000"/>
              </a:lnSpc>
              <a:buClr>
                <a:srgbClr val="000000"/>
              </a:buClr>
              <a:defRPr sz="1800" b="0">
                <a:latin typeface="Gill Sans"/>
                <a:ea typeface="Gill Sans"/>
                <a:cs typeface="Gill Sans"/>
                <a:sym typeface="Gill Sans"/>
              </a:defRPr>
            </a:pPr>
            <a:r>
              <a:t>– Collect strain on certain specimens</a:t>
            </a:r>
          </a:p>
          <a:p>
            <a:pPr marL="442722" indent="-442722" algn="l">
              <a:lnSpc>
                <a:spcPct val="140000"/>
              </a:lnSpc>
              <a:buClr>
                <a:srgbClr val="000000"/>
              </a:buClr>
              <a:buSzPct val="30000"/>
              <a:buBlip>
                <a:blip r:embed="rId2"/>
              </a:buBlip>
              <a:defRPr sz="1800" b="0">
                <a:latin typeface="Gill Sans SemiBold"/>
                <a:ea typeface="Gill Sans SemiBold"/>
                <a:cs typeface="Gill Sans SemiBold"/>
                <a:sym typeface="Gill Sans SemiBold"/>
              </a:defRPr>
            </a:pPr>
            <a:r>
              <a:t>Dino-Lite USB Cameras / Laptop</a:t>
            </a:r>
          </a:p>
          <a:p>
            <a:pPr algn="l">
              <a:lnSpc>
                <a:spcPct val="140000"/>
              </a:lnSpc>
              <a:buClr>
                <a:srgbClr val="000000"/>
              </a:buClr>
              <a:defRPr sz="1800" b="0">
                <a:latin typeface="Gill Sans"/>
                <a:ea typeface="Gill Sans"/>
                <a:cs typeface="Gill Sans"/>
                <a:sym typeface="Gill Sans"/>
              </a:defRPr>
            </a:pPr>
            <a:r>
              <a:t>– Capture time-lapse video at weld toe</a:t>
            </a:r>
          </a:p>
          <a:p>
            <a:pPr algn="l">
              <a:lnSpc>
                <a:spcPct val="140000"/>
              </a:lnSpc>
              <a:buClr>
                <a:srgbClr val="000000"/>
              </a:buClr>
              <a:defRPr sz="1800" b="0">
                <a:latin typeface="Gill Sans"/>
                <a:ea typeface="Gill Sans"/>
                <a:cs typeface="Gill Sans"/>
                <a:sym typeface="Gill Sans"/>
              </a:defRPr>
            </a:pPr>
            <a:endParaRPr/>
          </a:p>
        </p:txBody>
      </p:sp>
      <p:pic>
        <p:nvPicPr>
          <p:cNvPr id="181" name="Bckgrd.png" descr="Bckgr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82" name="Rectangle Rectangle" descr="Rectangle Rectangle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6017169" y="2146184"/>
            <a:ext cx="6163114" cy="3392561"/>
          </a:xfrm>
          <a:prstGeom prst="rect">
            <a:avLst/>
          </a:prstGeom>
          <a:effectLst>
            <a:outerShdw blurRad="190500" dist="8455" dir="5400000" rotWithShape="0">
              <a:srgbClr val="000000"/>
            </a:outerShdw>
          </a:effectLst>
        </p:spPr>
      </p:pic>
      <p:sp>
        <p:nvSpPr>
          <p:cNvPr id="183" name="SAE Test Set Up"/>
          <p:cNvSpPr txBox="1"/>
          <p:nvPr/>
        </p:nvSpPr>
        <p:spPr>
          <a:xfrm>
            <a:off x="5674841" y="1253490"/>
            <a:ext cx="1655118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800" b="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t>SAE Test Set Up</a:t>
            </a:r>
          </a:p>
        </p:txBody>
      </p:sp>
      <p:grpSp>
        <p:nvGrpSpPr>
          <p:cNvPr id="202" name="Group"/>
          <p:cNvGrpSpPr/>
          <p:nvPr/>
        </p:nvGrpSpPr>
        <p:grpSpPr>
          <a:xfrm>
            <a:off x="6239147" y="2257662"/>
            <a:ext cx="5719157" cy="3045701"/>
            <a:chOff x="0" y="0"/>
            <a:chExt cx="5719155" cy="3045699"/>
          </a:xfrm>
        </p:grpSpPr>
        <p:pic>
          <p:nvPicPr>
            <p:cNvPr id="184" name="Picture 11" descr="Picture 1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82213"/>
              <a:ext cx="5719156" cy="296348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pSp>
          <p:nvGrpSpPr>
            <p:cNvPr id="187" name="Flowchart: Process 2"/>
            <p:cNvGrpSpPr/>
            <p:nvPr/>
          </p:nvGrpSpPr>
          <p:grpSpPr>
            <a:xfrm>
              <a:off x="2736304" y="228439"/>
              <a:ext cx="847426" cy="264255"/>
              <a:chOff x="0" y="0"/>
              <a:chExt cx="847425" cy="264254"/>
            </a:xfrm>
          </p:grpSpPr>
          <p:sp>
            <p:nvSpPr>
              <p:cNvPr id="185" name="Rectangle"/>
              <p:cNvSpPr/>
              <p:nvPr/>
            </p:nvSpPr>
            <p:spPr>
              <a:xfrm>
                <a:off x="0" y="0"/>
                <a:ext cx="847426" cy="213777"/>
              </a:xfrm>
              <a:prstGeom prst="rect">
                <a:avLst/>
              </a:prstGeom>
              <a:solidFill>
                <a:srgbClr val="5B9BD5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86" name="Load cell"/>
              <p:cNvSpPr txBox="1"/>
              <p:nvPr/>
            </p:nvSpPr>
            <p:spPr>
              <a:xfrm>
                <a:off x="0" y="0"/>
                <a:ext cx="847426" cy="26425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 defTabSz="914400">
                  <a:defRPr sz="1200" b="0"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t>Load cell</a:t>
                </a:r>
              </a:p>
            </p:txBody>
          </p:sp>
        </p:grpSp>
        <p:sp>
          <p:nvSpPr>
            <p:cNvPr id="188" name="Straight Arrow Connector 6"/>
            <p:cNvSpPr/>
            <p:nvPr/>
          </p:nvSpPr>
          <p:spPr>
            <a:xfrm>
              <a:off x="3312368" y="442216"/>
              <a:ext cx="271362" cy="384959"/>
            </a:xfrm>
            <a:prstGeom prst="line">
              <a:avLst/>
            </a:prstGeom>
            <a:noFill/>
            <a:ln w="28575" cap="flat">
              <a:solidFill>
                <a:srgbClr val="FF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algn="l" defTabSz="914400">
                <a:defRPr sz="18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grpSp>
          <p:nvGrpSpPr>
            <p:cNvPr id="191" name="Flowchart: Process 9"/>
            <p:cNvGrpSpPr/>
            <p:nvPr/>
          </p:nvGrpSpPr>
          <p:grpSpPr>
            <a:xfrm>
              <a:off x="4392488" y="-1"/>
              <a:ext cx="792089" cy="629779"/>
              <a:chOff x="0" y="0"/>
              <a:chExt cx="792087" cy="629777"/>
            </a:xfrm>
          </p:grpSpPr>
          <p:sp>
            <p:nvSpPr>
              <p:cNvPr id="189" name="Rectangle"/>
              <p:cNvSpPr/>
              <p:nvPr/>
            </p:nvSpPr>
            <p:spPr>
              <a:xfrm>
                <a:off x="0" y="-1"/>
                <a:ext cx="792088" cy="629779"/>
              </a:xfrm>
              <a:prstGeom prst="rect">
                <a:avLst/>
              </a:prstGeom>
              <a:solidFill>
                <a:srgbClr val="5B9BD5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algn="l" defTabSz="914400">
                  <a:defRPr sz="1800" b="0">
                    <a:latin typeface="Calibri"/>
                    <a:ea typeface="Calibri"/>
                    <a:cs typeface="Calibri"/>
                    <a:sym typeface="Calibri"/>
                  </a:defRPr>
                </a:pPr>
                <a:endParaRPr/>
              </a:p>
            </p:txBody>
          </p:sp>
          <p:sp>
            <p:nvSpPr>
              <p:cNvPr id="190" name="Light to…"/>
              <p:cNvSpPr txBox="1"/>
              <p:nvPr/>
            </p:nvSpPr>
            <p:spPr>
              <a:xfrm>
                <a:off x="0" y="-1"/>
                <a:ext cx="792088" cy="61985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 algn="l" defTabSz="914400">
                  <a:defRPr sz="1200" b="0"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Light to </a:t>
                </a:r>
              </a:p>
              <a:p>
                <a:pPr algn="l" defTabSz="914400">
                  <a:defRPr sz="1200" b="0"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Facilitate</a:t>
                </a:r>
              </a:p>
              <a:p>
                <a:pPr algn="l" defTabSz="914400">
                  <a:defRPr sz="1200" b="0"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videos</a:t>
                </a:r>
              </a:p>
            </p:txBody>
          </p:sp>
        </p:grpSp>
        <p:sp>
          <p:nvSpPr>
            <p:cNvPr id="192" name="Straight Arrow Connector 12"/>
            <p:cNvSpPr/>
            <p:nvPr/>
          </p:nvSpPr>
          <p:spPr>
            <a:xfrm>
              <a:off x="4752528" y="670707"/>
              <a:ext cx="1" cy="863813"/>
            </a:xfrm>
            <a:prstGeom prst="line">
              <a:avLst/>
            </a:prstGeom>
            <a:noFill/>
            <a:ln w="28575" cap="flat">
              <a:solidFill>
                <a:srgbClr val="FF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algn="l" defTabSz="914400">
                <a:defRPr sz="18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grpSp>
          <p:nvGrpSpPr>
            <p:cNvPr id="195" name="Flowchart: Process 14"/>
            <p:cNvGrpSpPr/>
            <p:nvPr/>
          </p:nvGrpSpPr>
          <p:grpSpPr>
            <a:xfrm>
              <a:off x="3651246" y="2026429"/>
              <a:ext cx="669235" cy="442055"/>
              <a:chOff x="0" y="0"/>
              <a:chExt cx="669234" cy="442054"/>
            </a:xfrm>
          </p:grpSpPr>
          <p:sp>
            <p:nvSpPr>
              <p:cNvPr id="193" name="Rectangle"/>
              <p:cNvSpPr/>
              <p:nvPr/>
            </p:nvSpPr>
            <p:spPr>
              <a:xfrm>
                <a:off x="0" y="0"/>
                <a:ext cx="669235" cy="432048"/>
              </a:xfrm>
              <a:prstGeom prst="rect">
                <a:avLst/>
              </a:prstGeom>
              <a:solidFill>
                <a:srgbClr val="5B9BD5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defTabSz="914400">
                  <a:defRPr sz="1200" b="0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194" name="Test…"/>
              <p:cNvSpPr txBox="1"/>
              <p:nvPr/>
            </p:nvSpPr>
            <p:spPr>
              <a:xfrm>
                <a:off x="0" y="0"/>
                <a:ext cx="669235" cy="44205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 defTabSz="914400">
                  <a:defRPr sz="1200" b="0"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Test</a:t>
                </a:r>
              </a:p>
              <a:p>
                <a:pPr defTabSz="914400">
                  <a:defRPr sz="1200" b="0"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Article</a:t>
                </a:r>
              </a:p>
            </p:txBody>
          </p:sp>
        </p:grpSp>
        <p:sp>
          <p:nvSpPr>
            <p:cNvPr id="196" name="Straight Arrow Connector 20"/>
            <p:cNvSpPr/>
            <p:nvPr/>
          </p:nvSpPr>
          <p:spPr>
            <a:xfrm flipV="1">
              <a:off x="3985863" y="1534521"/>
              <a:ext cx="334618" cy="491909"/>
            </a:xfrm>
            <a:prstGeom prst="line">
              <a:avLst/>
            </a:prstGeom>
            <a:noFill/>
            <a:ln w="28575" cap="flat">
              <a:solidFill>
                <a:srgbClr val="FF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algn="l" defTabSz="914400">
                <a:defRPr sz="18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grpSp>
          <p:nvGrpSpPr>
            <p:cNvPr id="199" name="Flowchart: Process 21"/>
            <p:cNvGrpSpPr/>
            <p:nvPr/>
          </p:nvGrpSpPr>
          <p:grpSpPr>
            <a:xfrm>
              <a:off x="936103" y="1814724"/>
              <a:ext cx="1224137" cy="491909"/>
              <a:chOff x="0" y="0"/>
              <a:chExt cx="1224136" cy="491908"/>
            </a:xfrm>
          </p:grpSpPr>
          <p:sp>
            <p:nvSpPr>
              <p:cNvPr id="197" name="Rectangle"/>
              <p:cNvSpPr/>
              <p:nvPr/>
            </p:nvSpPr>
            <p:spPr>
              <a:xfrm>
                <a:off x="-1" y="-1"/>
                <a:ext cx="1224138" cy="491910"/>
              </a:xfrm>
              <a:prstGeom prst="rect">
                <a:avLst/>
              </a:prstGeom>
              <a:solidFill>
                <a:srgbClr val="5B9BD5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algn="l" defTabSz="914400">
                  <a:defRPr sz="1200" b="0"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198" name="Stiff back and…"/>
              <p:cNvSpPr txBox="1"/>
              <p:nvPr/>
            </p:nvSpPr>
            <p:spPr>
              <a:xfrm>
                <a:off x="-1" y="-1"/>
                <a:ext cx="1224138" cy="44205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 algn="l" defTabSz="914400">
                  <a:defRPr sz="1200" b="0"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Stiff back and</a:t>
                </a:r>
              </a:p>
              <a:p>
                <a:pPr algn="l" defTabSz="914400">
                  <a:defRPr sz="1200" b="0"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actuator</a:t>
                </a:r>
              </a:p>
            </p:txBody>
          </p:sp>
        </p:grpSp>
        <p:sp>
          <p:nvSpPr>
            <p:cNvPr id="200" name="Straight Arrow Connector 25"/>
            <p:cNvSpPr/>
            <p:nvPr/>
          </p:nvSpPr>
          <p:spPr>
            <a:xfrm flipH="1" flipV="1">
              <a:off x="1368152" y="1146718"/>
              <a:ext cx="144017" cy="668006"/>
            </a:xfrm>
            <a:prstGeom prst="line">
              <a:avLst/>
            </a:prstGeom>
            <a:noFill/>
            <a:ln w="28575" cap="flat">
              <a:solidFill>
                <a:srgbClr val="FF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algn="l" defTabSz="914400">
                <a:defRPr sz="18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201" name="Straight Arrow Connector 27"/>
            <p:cNvSpPr/>
            <p:nvPr/>
          </p:nvSpPr>
          <p:spPr>
            <a:xfrm flipH="1" flipV="1">
              <a:off x="792087" y="1306349"/>
              <a:ext cx="720081" cy="508375"/>
            </a:xfrm>
            <a:prstGeom prst="line">
              <a:avLst/>
            </a:prstGeom>
            <a:noFill/>
            <a:ln w="28575" cap="flat">
              <a:solidFill>
                <a:srgbClr val="FF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algn="l" defTabSz="914400">
                <a:defRPr sz="18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Problem Statement - SAE FDE Project"/>
          <p:cNvSpPr txBox="1"/>
          <p:nvPr/>
        </p:nvSpPr>
        <p:spPr>
          <a:xfrm>
            <a:off x="264368" y="762000"/>
            <a:ext cx="12353082" cy="927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>
              <a:defRPr sz="4000" b="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t>Problem Statement - SAE FDE Project</a:t>
            </a:r>
          </a:p>
        </p:txBody>
      </p:sp>
      <p:sp>
        <p:nvSpPr>
          <p:cNvPr id="205" name="Overall applied load line measured from the center axis of the actuator rod to the toe radius was 222.25mm…"/>
          <p:cNvSpPr txBox="1"/>
          <p:nvPr/>
        </p:nvSpPr>
        <p:spPr>
          <a:xfrm>
            <a:off x="853098" y="2828290"/>
            <a:ext cx="4201441" cy="55956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442722" indent="-442722" algn="l">
              <a:lnSpc>
                <a:spcPct val="140000"/>
              </a:lnSpc>
              <a:buSzPct val="30000"/>
              <a:buBlip>
                <a:blip r:embed="rId2"/>
              </a:buBlip>
              <a:defRPr sz="1800" b="0">
                <a:latin typeface="Gill Sans"/>
                <a:ea typeface="Gill Sans"/>
                <a:cs typeface="Gill Sans"/>
                <a:sym typeface="Gill Sans"/>
              </a:defRPr>
            </a:pPr>
            <a:r>
              <a:t>Overall applied load line measured from the center axis of the actuator rod to the toe radius was 222.25mm</a:t>
            </a:r>
          </a:p>
          <a:p>
            <a:pPr marL="442722" indent="-442722" algn="l">
              <a:lnSpc>
                <a:spcPct val="140000"/>
              </a:lnSpc>
              <a:buSzPct val="30000"/>
              <a:buBlip>
                <a:blip r:embed="rId2"/>
              </a:buBlip>
              <a:defRPr sz="1800" b="0">
                <a:latin typeface="Gill Sans"/>
                <a:ea typeface="Gill Sans"/>
                <a:cs typeface="Gill Sans"/>
                <a:sym typeface="Gill Sans"/>
              </a:defRPr>
            </a:pPr>
            <a:r>
              <a:t>The testing was performed using three forms of loading time histories: </a:t>
            </a:r>
          </a:p>
          <a:p>
            <a:pPr marL="785622" lvl="1" indent="-442722" algn="l">
              <a:lnSpc>
                <a:spcPct val="140000"/>
              </a:lnSpc>
              <a:buSzPct val="30000"/>
              <a:buBlip>
                <a:blip r:embed="rId3"/>
              </a:buBlip>
              <a:defRPr sz="1800" b="0">
                <a:latin typeface="Gill Sans"/>
                <a:ea typeface="Gill Sans"/>
                <a:cs typeface="Gill Sans"/>
                <a:sym typeface="Gill Sans"/>
              </a:defRPr>
            </a:pPr>
            <a:r>
              <a:t>Constant amplitude loading</a:t>
            </a:r>
          </a:p>
          <a:p>
            <a:pPr marL="785622" lvl="1" indent="-442722" algn="l">
              <a:lnSpc>
                <a:spcPct val="140000"/>
              </a:lnSpc>
              <a:buSzPct val="30000"/>
              <a:buBlip>
                <a:blip r:embed="rId3"/>
              </a:buBlip>
              <a:defRPr sz="1800" b="0">
                <a:latin typeface="Gill Sans"/>
                <a:ea typeface="Gill Sans"/>
                <a:cs typeface="Gill Sans"/>
                <a:sym typeface="Gill Sans"/>
              </a:defRPr>
            </a:pPr>
            <a:r>
              <a:t>Block cycle loading, and </a:t>
            </a:r>
          </a:p>
          <a:p>
            <a:pPr marL="785622" lvl="1" indent="-442722" algn="l">
              <a:lnSpc>
                <a:spcPct val="140000"/>
              </a:lnSpc>
              <a:buSzPct val="30000"/>
              <a:buBlip>
                <a:blip r:embed="rId3"/>
              </a:buBlip>
              <a:defRPr sz="1800" b="0">
                <a:latin typeface="Gill Sans"/>
                <a:ea typeface="Gill Sans"/>
                <a:cs typeface="Gill Sans"/>
                <a:sym typeface="Gill Sans"/>
              </a:defRPr>
            </a:pPr>
            <a:r>
              <a:t>Variable amplitude loading.</a:t>
            </a:r>
          </a:p>
          <a:p>
            <a:pPr marL="442722" indent="-442722" algn="l">
              <a:lnSpc>
                <a:spcPct val="140000"/>
              </a:lnSpc>
              <a:buSzPct val="30000"/>
              <a:buBlip>
                <a:blip r:embed="rId2"/>
              </a:buBlip>
              <a:defRPr sz="1800" b="0">
                <a:latin typeface="Gill Sans"/>
                <a:ea typeface="Gill Sans"/>
                <a:cs typeface="Gill Sans"/>
                <a:sym typeface="Gill Sans"/>
              </a:defRPr>
            </a:pPr>
            <a:r>
              <a:t>Test run at frequency of 5.1Hz in load control until failure.</a:t>
            </a:r>
          </a:p>
          <a:p>
            <a:pPr marL="442722" indent="-442722" algn="l">
              <a:lnSpc>
                <a:spcPct val="140000"/>
              </a:lnSpc>
              <a:buSzPct val="30000"/>
              <a:buBlip>
                <a:blip r:embed="rId2"/>
              </a:buBlip>
              <a:defRPr sz="1800" b="0">
                <a:latin typeface="Gill Sans"/>
                <a:ea typeface="Gill Sans"/>
                <a:cs typeface="Gill Sans"/>
                <a:sym typeface="Gill Sans"/>
              </a:defRPr>
            </a:pPr>
            <a:r>
              <a:t>The different forms of loadings were selected to generate a range of fatigue lives (10,000 to 1,000,000 cycles) using various load range and mean load level sequences.</a:t>
            </a:r>
          </a:p>
        </p:txBody>
      </p:sp>
      <p:pic>
        <p:nvPicPr>
          <p:cNvPr id="206" name="Bckgrd.png" descr="Bckgr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09" name="Picture 9"/>
          <p:cNvGrpSpPr/>
          <p:nvPr/>
        </p:nvGrpSpPr>
        <p:grpSpPr>
          <a:xfrm>
            <a:off x="6425495" y="1919792"/>
            <a:ext cx="5650311" cy="6743205"/>
            <a:chOff x="0" y="0"/>
            <a:chExt cx="5650309" cy="6743203"/>
          </a:xfrm>
        </p:grpSpPr>
        <p:pic>
          <p:nvPicPr>
            <p:cNvPr id="208" name="Picture 9" descr="Picture 9"/>
            <p:cNvPicPr>
              <a:picLocks noChangeAspect="1"/>
            </p:cNvPicPr>
            <p:nvPr/>
          </p:nvPicPr>
          <p:blipFill>
            <a:blip r:embed="rId5"/>
            <a:srcRect l="1715" t="1539" r="1715" b="1539"/>
            <a:stretch>
              <a:fillRect/>
            </a:stretch>
          </p:blipFill>
          <p:spPr>
            <a:xfrm>
              <a:off x="127000" y="88900"/>
              <a:ext cx="5396310" cy="6413004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07" name="Picture 9" descr="Picture 9"/>
            <p:cNvPicPr>
              <a:picLocks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0"/>
              <a:ext cx="5650310" cy="6743204"/>
            </a:xfrm>
            <a:prstGeom prst="rect">
              <a:avLst/>
            </a:prstGeom>
            <a:effectLst/>
          </p:spPr>
        </p:pic>
      </p:grpSp>
      <p:sp>
        <p:nvSpPr>
          <p:cNvPr id="210" name="Loading Histories"/>
          <p:cNvSpPr txBox="1"/>
          <p:nvPr/>
        </p:nvSpPr>
        <p:spPr>
          <a:xfrm>
            <a:off x="863600" y="2068195"/>
            <a:ext cx="1865970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lnSpc>
                <a:spcPct val="140000"/>
              </a:lnSpc>
              <a:defRPr sz="1800" b="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t>Loading Histories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Bckgrd.png" descr="Bckgr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213" name="Problem Statement - SAE FDE Project"/>
          <p:cNvSpPr txBox="1">
            <a:spLocks noGrp="1"/>
          </p:cNvSpPr>
          <p:nvPr>
            <p:ph type="title"/>
          </p:nvPr>
        </p:nvSpPr>
        <p:spPr>
          <a:xfrm>
            <a:off x="-48816" y="747679"/>
            <a:ext cx="13102432" cy="841442"/>
          </a:xfrm>
          <a:prstGeom prst="rect">
            <a:avLst/>
          </a:prstGeom>
        </p:spPr>
        <p:txBody>
          <a:bodyPr lIns="45719" tIns="45719" rIns="45719" bIns="45719">
            <a:normAutofit/>
          </a:bodyPr>
          <a:lstStyle>
            <a:lvl1pPr defTabSz="914400">
              <a:defRPr sz="4000"/>
            </a:lvl1pPr>
          </a:lstStyle>
          <a:p>
            <a:r>
              <a:t>Problem Statement - SAE FDE Project</a:t>
            </a:r>
          </a:p>
        </p:txBody>
      </p:sp>
      <p:pic>
        <p:nvPicPr>
          <p:cNvPr id="214" name="Rectangle Rectangle" descr="Rectangle Rectangle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292100" y="1727200"/>
            <a:ext cx="7252097" cy="6964462"/>
          </a:xfrm>
          <a:prstGeom prst="rect">
            <a:avLst/>
          </a:prstGeom>
        </p:spPr>
      </p:pic>
      <p:pic>
        <p:nvPicPr>
          <p:cNvPr id="216" name="Rectangle Rectangle" descr="Rectangle Rectangle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7772400" y="1714500"/>
            <a:ext cx="4835625" cy="6989862"/>
          </a:xfrm>
          <a:prstGeom prst="rect">
            <a:avLst/>
          </a:prstGeom>
        </p:spPr>
      </p:pic>
      <p:pic>
        <p:nvPicPr>
          <p:cNvPr id="218" name="Picture 6" descr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60416" y="2514872"/>
            <a:ext cx="4459592" cy="3822507"/>
          </a:xfrm>
          <a:prstGeom prst="rect">
            <a:avLst/>
          </a:prstGeom>
          <a:ln w="12700">
            <a:solidFill>
              <a:srgbClr val="C0C0C0"/>
            </a:solidFill>
            <a:miter/>
          </a:ln>
        </p:spPr>
      </p:pic>
      <p:pic>
        <p:nvPicPr>
          <p:cNvPr id="219" name="Content Placeholder 5" descr="Content Placeholder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3148" y="2056300"/>
            <a:ext cx="6350001" cy="4832744"/>
          </a:xfrm>
          <a:prstGeom prst="rect">
            <a:avLst/>
          </a:prstGeom>
          <a:ln w="12700">
            <a:miter lim="400000"/>
          </a:ln>
        </p:spPr>
      </p:pic>
      <p:sp>
        <p:nvSpPr>
          <p:cNvPr id="220" name="Constant Amplitude Loading:"/>
          <p:cNvSpPr txBox="1"/>
          <p:nvPr/>
        </p:nvSpPr>
        <p:spPr>
          <a:xfrm>
            <a:off x="1083896" y="7213644"/>
            <a:ext cx="3150268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110000"/>
              </a:lnSpc>
              <a:spcBef>
                <a:spcPts val="300"/>
              </a:spcBef>
              <a:defRPr sz="1800" b="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t>Constant Amplitude Loading:</a:t>
            </a:r>
          </a:p>
        </p:txBody>
      </p:sp>
      <p:sp>
        <p:nvSpPr>
          <p:cNvPr id="221" name="Multiple Initiation Locations Grow Into One Main Crack"/>
          <p:cNvSpPr txBox="1"/>
          <p:nvPr/>
        </p:nvSpPr>
        <p:spPr>
          <a:xfrm>
            <a:off x="8013700" y="7263130"/>
            <a:ext cx="4353025" cy="688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lnSpc>
                <a:spcPct val="110000"/>
              </a:lnSpc>
              <a:defRPr sz="1800" b="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t>Multiple Initiation Locations Grow Into One Main Crack</a:t>
            </a:r>
          </a:p>
        </p:txBody>
      </p:sp>
      <p:sp>
        <p:nvSpPr>
          <p:cNvPr id="222" name="24 kN, R= 0.1…"/>
          <p:cNvSpPr txBox="1"/>
          <p:nvPr/>
        </p:nvSpPr>
        <p:spPr>
          <a:xfrm>
            <a:off x="4936390" y="7143750"/>
            <a:ext cx="1905183" cy="1435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442722" indent="-442722" algn="l">
              <a:buSzPct val="25000"/>
              <a:buBlip>
                <a:blip r:embed="rId7"/>
              </a:buBlip>
              <a:defRPr sz="1800" b="0">
                <a:latin typeface="Gill Sans"/>
                <a:ea typeface="Gill Sans"/>
                <a:cs typeface="Gill Sans"/>
                <a:sym typeface="Gill Sans"/>
              </a:defRPr>
            </a:pPr>
            <a:r>
              <a:t>24 kN, R= 0.1</a:t>
            </a:r>
          </a:p>
          <a:p>
            <a:pPr marL="442722" indent="-442722" algn="l">
              <a:buSzPct val="25000"/>
              <a:buBlip>
                <a:blip r:embed="rId7"/>
              </a:buBlip>
              <a:defRPr sz="1800" b="0">
                <a:latin typeface="Gill Sans"/>
                <a:ea typeface="Gill Sans"/>
                <a:cs typeface="Gill Sans"/>
                <a:sym typeface="Gill Sans"/>
              </a:defRPr>
            </a:pPr>
            <a:r>
              <a:t>24 kN, R= 0.3</a:t>
            </a:r>
          </a:p>
          <a:p>
            <a:pPr marL="442722" indent="-442722" algn="l">
              <a:buSzPct val="25000"/>
              <a:buBlip>
                <a:blip r:embed="rId7"/>
              </a:buBlip>
              <a:defRPr sz="1800" b="0">
                <a:latin typeface="Gill Sans"/>
                <a:ea typeface="Gill Sans"/>
                <a:cs typeface="Gill Sans"/>
                <a:sym typeface="Gill Sans"/>
              </a:defRPr>
            </a:pPr>
            <a:r>
              <a:t>24 kN, R= 0.3</a:t>
            </a:r>
          </a:p>
          <a:p>
            <a:pPr marL="442722" indent="-442722" algn="l">
              <a:buSzPct val="25000"/>
              <a:buBlip>
                <a:blip r:embed="rId7"/>
              </a:buBlip>
              <a:defRPr sz="1800" b="0">
                <a:latin typeface="Gill Sans"/>
                <a:ea typeface="Gill Sans"/>
                <a:cs typeface="Gill Sans"/>
                <a:sym typeface="Gill Sans"/>
              </a:defRPr>
            </a:pPr>
            <a:r>
              <a:t>18 kN, R= 0.1</a:t>
            </a:r>
          </a:p>
          <a:p>
            <a:pPr marL="442722" indent="-442722" algn="l">
              <a:buSzPct val="25000"/>
              <a:buBlip>
                <a:blip r:embed="rId7"/>
              </a:buBlip>
              <a:defRPr sz="1800" b="0">
                <a:latin typeface="Gill Sans"/>
                <a:ea typeface="Gill Sans"/>
                <a:cs typeface="Gill Sans"/>
                <a:sym typeface="Gill Sans"/>
              </a:defRPr>
            </a:pPr>
            <a:r>
              <a:t>14 kN, R= 0.1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Bckgrd.png" descr="Bckgr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225" name="Problem Statement - SAE FDE Project"/>
          <p:cNvSpPr txBox="1">
            <a:spLocks noGrp="1"/>
          </p:cNvSpPr>
          <p:nvPr>
            <p:ph type="title"/>
          </p:nvPr>
        </p:nvSpPr>
        <p:spPr>
          <a:xfrm>
            <a:off x="-48816" y="480979"/>
            <a:ext cx="13102432" cy="841442"/>
          </a:xfrm>
          <a:prstGeom prst="rect">
            <a:avLst/>
          </a:prstGeom>
        </p:spPr>
        <p:txBody>
          <a:bodyPr lIns="45719" tIns="45719" rIns="45719" bIns="45719">
            <a:normAutofit/>
          </a:bodyPr>
          <a:lstStyle>
            <a:lvl1pPr defTabSz="914400">
              <a:defRPr sz="4000"/>
            </a:lvl1pPr>
          </a:lstStyle>
          <a:p>
            <a:r>
              <a:t>Problem Statement - SAE FDE Project</a:t>
            </a:r>
          </a:p>
        </p:txBody>
      </p:sp>
      <p:pic>
        <p:nvPicPr>
          <p:cNvPr id="226" name="Rectangle Rectangle" descr="Rectangle Rectangle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292100" y="1511300"/>
            <a:ext cx="7252097" cy="7357666"/>
          </a:xfrm>
          <a:prstGeom prst="rect">
            <a:avLst/>
          </a:prstGeom>
        </p:spPr>
      </p:pic>
      <p:pic>
        <p:nvPicPr>
          <p:cNvPr id="228" name="Rectangle Rectangle" descr="Rectangle Rectangle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7772400" y="1498600"/>
            <a:ext cx="4835625" cy="7357666"/>
          </a:xfrm>
          <a:prstGeom prst="rect">
            <a:avLst/>
          </a:prstGeom>
        </p:spPr>
      </p:pic>
      <p:sp>
        <p:nvSpPr>
          <p:cNvPr id="230" name="Marker Bands…"/>
          <p:cNvSpPr txBox="1"/>
          <p:nvPr/>
        </p:nvSpPr>
        <p:spPr>
          <a:xfrm>
            <a:off x="8013700" y="5904230"/>
            <a:ext cx="4353025" cy="688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lnSpc>
                <a:spcPct val="110000"/>
              </a:lnSpc>
              <a:defRPr sz="1800" b="0">
                <a:latin typeface="Gill Sans SemiBold"/>
                <a:ea typeface="Gill Sans SemiBold"/>
                <a:cs typeface="Gill Sans SemiBold"/>
                <a:sym typeface="Gill Sans SemiBold"/>
              </a:defRPr>
            </a:pPr>
            <a:r>
              <a:t>Marker Bands </a:t>
            </a:r>
          </a:p>
          <a:p>
            <a:pPr>
              <a:lnSpc>
                <a:spcPct val="110000"/>
              </a:lnSpc>
              <a:defRPr sz="1800" b="0">
                <a:latin typeface="Gill Sans SemiBold"/>
                <a:ea typeface="Gill Sans SemiBold"/>
                <a:cs typeface="Gill Sans SemiBold"/>
                <a:sym typeface="Gill Sans SemiBold"/>
              </a:defRPr>
            </a:pPr>
            <a:r>
              <a:t>(Striations or beach marks)</a:t>
            </a:r>
          </a:p>
        </p:txBody>
      </p:sp>
      <p:sp>
        <p:nvSpPr>
          <p:cNvPr id="231" name="Block Loading…"/>
          <p:cNvSpPr txBox="1"/>
          <p:nvPr/>
        </p:nvSpPr>
        <p:spPr>
          <a:xfrm>
            <a:off x="606141" y="5891530"/>
            <a:ext cx="6624015" cy="299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lnSpc>
                <a:spcPct val="140000"/>
              </a:lnSpc>
              <a:defRPr sz="1800" b="0">
                <a:latin typeface="Gill Sans SemiBold"/>
                <a:ea typeface="Gill Sans SemiBold"/>
                <a:cs typeface="Gill Sans SemiBold"/>
                <a:sym typeface="Gill Sans SemiBold"/>
              </a:defRPr>
            </a:pPr>
            <a:r>
              <a:t>Block Loading</a:t>
            </a:r>
          </a:p>
          <a:p>
            <a:pPr marL="442722" indent="-442722" algn="l">
              <a:lnSpc>
                <a:spcPct val="140000"/>
              </a:lnSpc>
              <a:buSzPct val="30000"/>
              <a:buBlip>
                <a:blip r:embed="rId5"/>
              </a:buBlip>
              <a:defRPr sz="1800" b="0">
                <a:latin typeface="Gill Sans"/>
                <a:ea typeface="Gill Sans"/>
                <a:cs typeface="Gill Sans"/>
                <a:sym typeface="Gill Sans"/>
              </a:defRPr>
            </a:pPr>
            <a:r>
              <a:t>The block cycle sequence was assembled to run two different loading blocks alternating between 5,000 cycles at 24kN, R=0.1 and 40,000 cycles at 24kN, R=0.5, one sequence right after the other.</a:t>
            </a:r>
          </a:p>
          <a:p>
            <a:pPr marL="442722" indent="-442722" algn="l">
              <a:lnSpc>
                <a:spcPct val="140000"/>
              </a:lnSpc>
              <a:buSzPct val="30000"/>
              <a:buBlip>
                <a:blip r:embed="rId5"/>
              </a:buBlip>
              <a:defRPr sz="1800" b="0">
                <a:latin typeface="Gill Sans"/>
                <a:ea typeface="Gill Sans"/>
                <a:cs typeface="Gill Sans"/>
                <a:sym typeface="Gill Sans"/>
              </a:defRPr>
            </a:pPr>
            <a:r>
              <a:t>Marker bands progress through the fracture surface indicating the two different load levels and R ratios used in the time history</a:t>
            </a:r>
          </a:p>
        </p:txBody>
      </p:sp>
      <p:pic>
        <p:nvPicPr>
          <p:cNvPr id="232" name="Content Placeholder 5" descr="Content Placeholder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00348" y="1826517"/>
            <a:ext cx="5435600" cy="4088315"/>
          </a:xfrm>
          <a:prstGeom prst="rect">
            <a:avLst/>
          </a:prstGeom>
          <a:ln w="12700">
            <a:miter lim="400000"/>
          </a:ln>
        </p:spPr>
      </p:pic>
      <p:pic>
        <p:nvPicPr>
          <p:cNvPr id="233" name="Picture 9" descr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61362" y="2200688"/>
            <a:ext cx="4457701" cy="3339869"/>
          </a:xfrm>
          <a:prstGeom prst="rect">
            <a:avLst/>
          </a:prstGeom>
          <a:ln w="12700">
            <a:solidFill>
              <a:srgbClr val="C0C0C0"/>
            </a:solidFill>
            <a:miter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Problem statement - SAE FDE Project"/>
          <p:cNvSpPr txBox="1"/>
          <p:nvPr/>
        </p:nvSpPr>
        <p:spPr>
          <a:xfrm>
            <a:off x="264368" y="762000"/>
            <a:ext cx="12353082" cy="927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/>
          <a:lstStyle>
            <a:lvl1pPr>
              <a:defRPr sz="4000" b="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t>Problem statement - SAE FDE Project</a:t>
            </a:r>
          </a:p>
        </p:txBody>
      </p:sp>
      <p:pic>
        <p:nvPicPr>
          <p:cNvPr id="236" name="Bckgrd.png" descr="Bckgr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37" name="Content Placeholder 3"/>
          <p:cNvGraphicFramePr/>
          <p:nvPr/>
        </p:nvGraphicFramePr>
        <p:xfrm>
          <a:off x="2480469" y="2879953"/>
          <a:ext cx="7920880" cy="4777687"/>
        </p:xfrm>
        <a:graphic>
          <a:graphicData uri="http://schemas.openxmlformats.org/drawingml/2006/table">
            <a:tbl>
              <a:tblPr firstRow="1">
                <a:tableStyleId>{4C3C2611-4C71-4FC5-86AE-919BDF0F9419}</a:tableStyleId>
              </a:tblPr>
              <a:tblGrid>
                <a:gridCol w="13201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902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55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552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7999">
                <a:tc>
                  <a:txBody>
                    <a:bodyPr/>
                    <a:lstStyle/>
                    <a:p>
                      <a:pPr defTabSz="457200">
                        <a:lnSpc>
                          <a:spcPct val="107000"/>
                        </a:lnSpc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Case</a:t>
                      </a:r>
                    </a:p>
                  </a:txBody>
                  <a:tcPr marL="0" marR="0" marT="0" marB="0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ct val="107000"/>
                        </a:lnSpc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Max Load (kN)</a:t>
                      </a:r>
                    </a:p>
                  </a:txBody>
                  <a:tcPr marL="0" marR="0" marT="0" marB="0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ct val="107000"/>
                        </a:lnSpc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 Ratio Dimensionless</a:t>
                      </a:r>
                    </a:p>
                  </a:txBody>
                  <a:tcPr marL="0" marR="0" marT="0" marB="0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ct val="107000"/>
                        </a:lnSpc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6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Experimental Test Cycles</a:t>
                      </a:r>
                    </a:p>
                  </a:txBody>
                  <a:tcPr marL="0" marR="0" marT="0" marB="0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8975">
                <a:tc rowSpan="2">
                  <a:txBody>
                    <a:bodyPr/>
                    <a:lstStyle/>
                    <a:p>
                      <a:pPr defTabSz="457200">
                        <a:lnSpc>
                          <a:spcPct val="107000"/>
                        </a:lnSpc>
                        <a:defRPr sz="1800"/>
                      </a:pPr>
                      <a:r>
                        <a:rPr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Case 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ct val="107000"/>
                        </a:lnSpc>
                        <a:defRPr sz="1800"/>
                      </a:pPr>
                      <a:r>
                        <a:rPr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24</a:t>
                      </a:r>
                    </a:p>
                  </a:txBody>
                  <a:tcPr marL="0" marR="0" marT="0" marB="0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ct val="107000"/>
                        </a:lnSpc>
                        <a:defRPr sz="1800"/>
                      </a:pPr>
                      <a:r>
                        <a:rPr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0.1</a:t>
                      </a:r>
                    </a:p>
                  </a:txBody>
                  <a:tcPr marL="0" marR="0" marT="0" marB="0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ct val="107000"/>
                        </a:lnSpc>
                        <a:defRPr sz="1800"/>
                      </a:pPr>
                      <a:r>
                        <a:rPr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58,481</a:t>
                      </a:r>
                    </a:p>
                  </a:txBody>
                  <a:tcPr marL="0" marR="0" marT="0" marB="0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89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ct val="107000"/>
                        </a:lnSpc>
                        <a:defRPr sz="1800"/>
                      </a:pPr>
                      <a:r>
                        <a:rPr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24</a:t>
                      </a:r>
                    </a:p>
                  </a:txBody>
                  <a:tcPr marL="0" marR="0" marT="0" marB="0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ct val="107000"/>
                        </a:lnSpc>
                        <a:defRPr sz="1800"/>
                      </a:pPr>
                      <a:r>
                        <a:rPr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0.1</a:t>
                      </a:r>
                    </a:p>
                  </a:txBody>
                  <a:tcPr marL="0" marR="0" marT="0" marB="0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ct val="107000"/>
                        </a:lnSpc>
                        <a:defRPr sz="1800"/>
                      </a:pPr>
                      <a:r>
                        <a:rPr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70,011</a:t>
                      </a:r>
                    </a:p>
                  </a:txBody>
                  <a:tcPr marL="0" marR="0" marT="0" marB="0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8975">
                <a:tc rowSpan="3">
                  <a:txBody>
                    <a:bodyPr/>
                    <a:lstStyle/>
                    <a:p>
                      <a:pPr defTabSz="457200">
                        <a:lnSpc>
                          <a:spcPct val="107000"/>
                        </a:lnSpc>
                        <a:defRPr sz="1800"/>
                      </a:pPr>
                      <a:r>
                        <a:rPr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Case 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ct val="107000"/>
                        </a:lnSpc>
                        <a:defRPr sz="1800"/>
                      </a:pPr>
                      <a:r>
                        <a:rPr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24**</a:t>
                      </a:r>
                    </a:p>
                  </a:txBody>
                  <a:tcPr marL="0" marR="0" marT="0" marB="0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ct val="107000"/>
                        </a:lnSpc>
                        <a:defRPr sz="1800"/>
                      </a:pPr>
                      <a:r>
                        <a:rPr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0.3</a:t>
                      </a:r>
                    </a:p>
                  </a:txBody>
                  <a:tcPr marL="0" marR="0" marT="0" marB="0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ct val="107000"/>
                        </a:lnSpc>
                        <a:defRPr sz="1800"/>
                      </a:pPr>
                      <a:r>
                        <a:rPr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266,012</a:t>
                      </a:r>
                    </a:p>
                  </a:txBody>
                  <a:tcPr marL="0" marR="0" marT="0" marB="0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89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ct val="107000"/>
                        </a:lnSpc>
                        <a:defRPr sz="1800"/>
                      </a:pPr>
                      <a:r>
                        <a:rPr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24</a:t>
                      </a:r>
                    </a:p>
                  </a:txBody>
                  <a:tcPr marL="0" marR="0" marT="0" marB="0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ct val="107000"/>
                        </a:lnSpc>
                        <a:defRPr sz="1800"/>
                      </a:pPr>
                      <a:r>
                        <a:rPr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0.3</a:t>
                      </a:r>
                    </a:p>
                  </a:txBody>
                  <a:tcPr marL="0" marR="0" marT="0" marB="0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ct val="107000"/>
                        </a:lnSpc>
                        <a:defRPr sz="1800"/>
                      </a:pPr>
                      <a:r>
                        <a:rPr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218,671</a:t>
                      </a:r>
                    </a:p>
                  </a:txBody>
                  <a:tcPr marL="0" marR="0" marT="0" marB="0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89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ct val="107000"/>
                        </a:lnSpc>
                        <a:defRPr sz="1800"/>
                      </a:pPr>
                      <a:r>
                        <a:rPr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24</a:t>
                      </a:r>
                    </a:p>
                  </a:txBody>
                  <a:tcPr marL="0" marR="0" marT="0" marB="0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ct val="107000"/>
                        </a:lnSpc>
                        <a:defRPr sz="1800"/>
                      </a:pPr>
                      <a:r>
                        <a:rPr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0.3</a:t>
                      </a:r>
                    </a:p>
                  </a:txBody>
                  <a:tcPr marL="0" marR="0" marT="0" marB="0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ct val="107000"/>
                        </a:lnSpc>
                        <a:defRPr sz="1800"/>
                      </a:pPr>
                      <a:r>
                        <a:rPr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200,464</a:t>
                      </a:r>
                    </a:p>
                  </a:txBody>
                  <a:tcPr marL="0" marR="0" marT="0" marB="0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8975">
                <a:tc>
                  <a:txBody>
                    <a:bodyPr/>
                    <a:lstStyle/>
                    <a:p>
                      <a:pPr defTabSz="457200">
                        <a:lnSpc>
                          <a:spcPct val="107000"/>
                        </a:lnSpc>
                        <a:defRPr sz="1800"/>
                      </a:pPr>
                      <a:r>
                        <a:rPr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Case 3</a:t>
                      </a:r>
                    </a:p>
                  </a:txBody>
                  <a:tcPr marL="0" marR="0" marT="0" marB="0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ct val="107000"/>
                        </a:lnSpc>
                        <a:defRPr sz="1800"/>
                      </a:pPr>
                      <a:r>
                        <a:rPr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24*</a:t>
                      </a:r>
                    </a:p>
                  </a:txBody>
                  <a:tcPr marL="0" marR="0" marT="0" marB="0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ct val="107000"/>
                        </a:lnSpc>
                        <a:defRPr sz="1800"/>
                      </a:pPr>
                      <a:r>
                        <a:rPr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0.5</a:t>
                      </a:r>
                    </a:p>
                  </a:txBody>
                  <a:tcPr marL="0" marR="0" marT="0" marB="0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ct val="107000"/>
                        </a:lnSpc>
                        <a:defRPr sz="1800"/>
                      </a:pPr>
                      <a:r>
                        <a:rPr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2,471,943</a:t>
                      </a:r>
                    </a:p>
                  </a:txBody>
                  <a:tcPr marL="0" marR="0" marT="0" marB="0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8975">
                <a:tc rowSpan="2">
                  <a:txBody>
                    <a:bodyPr/>
                    <a:lstStyle/>
                    <a:p>
                      <a:pPr defTabSz="457200">
                        <a:lnSpc>
                          <a:spcPct val="107000"/>
                        </a:lnSpc>
                        <a:defRPr sz="1800"/>
                      </a:pPr>
                      <a:r>
                        <a:rPr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Case 4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ct val="107000"/>
                        </a:lnSpc>
                        <a:defRPr sz="1800"/>
                      </a:pPr>
                      <a:r>
                        <a:rPr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18***</a:t>
                      </a:r>
                    </a:p>
                  </a:txBody>
                  <a:tcPr marL="0" marR="0" marT="0" marB="0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ct val="107000"/>
                        </a:lnSpc>
                        <a:defRPr sz="1800"/>
                      </a:pPr>
                      <a:r>
                        <a:rPr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0.1</a:t>
                      </a:r>
                    </a:p>
                  </a:txBody>
                  <a:tcPr marL="0" marR="0" marT="0" marB="0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ct val="107000"/>
                        </a:lnSpc>
                        <a:defRPr sz="1800"/>
                      </a:pPr>
                      <a:r>
                        <a:rPr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424,431</a:t>
                      </a:r>
                    </a:p>
                  </a:txBody>
                  <a:tcPr marL="0" marR="0" marT="0" marB="0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89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ct val="107000"/>
                        </a:lnSpc>
                        <a:defRPr sz="1800"/>
                      </a:pPr>
                      <a:r>
                        <a:rPr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18</a:t>
                      </a:r>
                    </a:p>
                  </a:txBody>
                  <a:tcPr marL="0" marR="0" marT="0" marB="0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ct val="107000"/>
                        </a:lnSpc>
                        <a:defRPr sz="1800"/>
                      </a:pPr>
                      <a:r>
                        <a:rPr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0.1</a:t>
                      </a:r>
                    </a:p>
                  </a:txBody>
                  <a:tcPr marL="0" marR="0" marT="0" marB="0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ct val="107000"/>
                        </a:lnSpc>
                        <a:defRPr sz="1800"/>
                      </a:pPr>
                      <a:r>
                        <a:rPr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411,745</a:t>
                      </a:r>
                    </a:p>
                  </a:txBody>
                  <a:tcPr marL="0" marR="0" marT="0" marB="0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8975">
                <a:tc>
                  <a:txBody>
                    <a:bodyPr/>
                    <a:lstStyle/>
                    <a:p>
                      <a:pPr defTabSz="457200">
                        <a:lnSpc>
                          <a:spcPct val="107000"/>
                        </a:lnSpc>
                        <a:defRPr sz="1800"/>
                      </a:pPr>
                      <a:r>
                        <a:rPr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Case 5 </a:t>
                      </a:r>
                    </a:p>
                  </a:txBody>
                  <a:tcPr marL="0" marR="0" marT="0" marB="0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ct val="107000"/>
                        </a:lnSpc>
                        <a:defRPr sz="1800"/>
                      </a:pPr>
                      <a:r>
                        <a:rPr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14*</a:t>
                      </a:r>
                    </a:p>
                  </a:txBody>
                  <a:tcPr marL="0" marR="0" marT="0" marB="0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ct val="107000"/>
                        </a:lnSpc>
                        <a:defRPr sz="1800"/>
                      </a:pPr>
                      <a:r>
                        <a:rPr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0.1</a:t>
                      </a:r>
                    </a:p>
                  </a:txBody>
                  <a:tcPr marL="0" marR="0" marT="0" marB="0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ct val="107000"/>
                        </a:lnSpc>
                        <a:defRPr sz="1800"/>
                      </a:pPr>
                      <a:r>
                        <a:rPr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3,495,011</a:t>
                      </a:r>
                    </a:p>
                  </a:txBody>
                  <a:tcPr marL="0" marR="0" marT="0" marB="0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2250">
                <a:tc rowSpan="2">
                  <a:txBody>
                    <a:bodyPr/>
                    <a:lstStyle/>
                    <a:p>
                      <a:pPr defTabSz="457200">
                        <a:lnSpc>
                          <a:spcPct val="107000"/>
                        </a:lnSpc>
                        <a:defRPr sz="1800"/>
                      </a:pPr>
                      <a:r>
                        <a:rPr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Case 6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ct val="107000"/>
                        </a:lnSpc>
                        <a:defRPr sz="1800"/>
                      </a:pPr>
                      <a:r>
                        <a:rPr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24</a:t>
                      </a:r>
                    </a:p>
                  </a:txBody>
                  <a:tcPr marL="0" marR="0" marT="0" marB="0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ct val="107000"/>
                        </a:lnSpc>
                        <a:defRPr sz="1800"/>
                      </a:pPr>
                      <a:r>
                        <a:rPr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****Block Load: 0.1/0.5</a:t>
                      </a:r>
                    </a:p>
                  </a:txBody>
                  <a:tcPr marL="0" marR="0" marT="0" marB="0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ct val="107000"/>
                        </a:lnSpc>
                        <a:defRPr sz="1800"/>
                      </a:pPr>
                      <a:r>
                        <a:rPr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326,135</a:t>
                      </a:r>
                    </a:p>
                  </a:txBody>
                  <a:tcPr marL="0" marR="0" marT="0" marB="0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8803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ct val="107000"/>
                        </a:lnSpc>
                        <a:defRPr sz="1800"/>
                      </a:pPr>
                      <a:r>
                        <a:rPr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24</a:t>
                      </a:r>
                    </a:p>
                  </a:txBody>
                  <a:tcPr marL="0" marR="0" marT="0" marB="0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ct val="107000"/>
                        </a:lnSpc>
                        <a:defRPr sz="1800"/>
                      </a:pPr>
                      <a:r>
                        <a:rPr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****Block Load: 0.1/0.5</a:t>
                      </a:r>
                    </a:p>
                  </a:txBody>
                  <a:tcPr marL="0" marR="0" marT="0" marB="0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457200">
                        <a:lnSpc>
                          <a:spcPct val="107000"/>
                        </a:lnSpc>
                        <a:defRPr sz="1800"/>
                      </a:pPr>
                      <a:r>
                        <a:rPr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301,938</a:t>
                      </a:r>
                    </a:p>
                  </a:txBody>
                  <a:tcPr marL="0" marR="0" marT="0" marB="0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8975">
                <a:tc gridSpan="4">
                  <a:txBody>
                    <a:bodyPr/>
                    <a:lstStyle/>
                    <a:p>
                      <a:pPr algn="l" defTabSz="457200">
                        <a:lnSpc>
                          <a:spcPct val="107000"/>
                        </a:lnSpc>
                        <a:defRPr sz="1800"/>
                      </a:pPr>
                      <a:r>
                        <a:rPr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Note</a:t>
                      </a:r>
                    </a:p>
                  </a:txBody>
                  <a:tcPr marL="0" marR="0" marT="0" marB="0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38975">
                <a:tc gridSpan="4">
                  <a:txBody>
                    <a:bodyPr/>
                    <a:lstStyle/>
                    <a:p>
                      <a:pPr algn="l" defTabSz="457200">
                        <a:lnSpc>
                          <a:spcPct val="107000"/>
                        </a:lnSpc>
                        <a:defRPr sz="1800"/>
                      </a:pPr>
                      <a:r>
                        <a:rPr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*Run-out</a:t>
                      </a:r>
                    </a:p>
                  </a:txBody>
                  <a:tcPr marL="0" marR="0" marT="0" marB="0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38975">
                <a:tc gridSpan="4">
                  <a:txBody>
                    <a:bodyPr/>
                    <a:lstStyle/>
                    <a:p>
                      <a:pPr algn="l" defTabSz="457200">
                        <a:lnSpc>
                          <a:spcPct val="107000"/>
                        </a:lnSpc>
                        <a:defRPr sz="1800"/>
                      </a:pPr>
                      <a:r>
                        <a:rPr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**Tested after R=0.5 run-out</a:t>
                      </a:r>
                    </a:p>
                  </a:txBody>
                  <a:tcPr marL="0" marR="0" marT="0" marB="0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39127">
                <a:tc gridSpan="4">
                  <a:txBody>
                    <a:bodyPr/>
                    <a:lstStyle/>
                    <a:p>
                      <a:pPr algn="l" defTabSz="457200">
                        <a:lnSpc>
                          <a:spcPct val="107000"/>
                        </a:lnSpc>
                        <a:defRPr sz="1800"/>
                      </a:pPr>
                      <a:r>
                        <a:rPr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***Tested after R=0.1 run-out</a:t>
                      </a:r>
                    </a:p>
                  </a:txBody>
                  <a:tcPr marL="0" marR="0" marT="0" marB="0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407420">
                <a:tc gridSpan="4">
                  <a:txBody>
                    <a:bodyPr/>
                    <a:lstStyle/>
                    <a:p>
                      <a:pPr algn="l" defTabSz="457200">
                        <a:lnSpc>
                          <a:spcPct val="107000"/>
                        </a:lnSpc>
                        <a:defRPr sz="1800"/>
                      </a:pPr>
                      <a:r>
                        <a:rPr sz="16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****5k 24kN R=0.1 Cycles followed by 40k 24kN R=0.5 Cycles </a:t>
                      </a:r>
                    </a:p>
                  </a:txBody>
                  <a:tcPr marL="0" marR="0" marT="0" marB="0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pic>
        <p:nvPicPr>
          <p:cNvPr id="238" name="Rectangle Rectangle" descr="Rectangle Rectangle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1765300" y="2260600"/>
            <a:ext cx="9351219" cy="62114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Custom 2">
      <a:dk1>
        <a:srgbClr val="00FF00"/>
      </a:dk1>
      <a:lt1>
        <a:srgbClr val="00FF00"/>
      </a:lt1>
      <a:dk2>
        <a:srgbClr val="00FF00"/>
      </a:dk2>
      <a:lt2>
        <a:srgbClr val="E3DED1"/>
      </a:lt2>
      <a:accent1>
        <a:srgbClr val="00FF00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Parallax">
  <a:themeElements>
    <a:clrScheme name="Yellow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93B4CCAC-FD5A-4D59-B1AC-EAF45910B5A9}"/>
    </a:ext>
  </a:extLst>
</a:theme>
</file>

<file path=ppt/theme/theme4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551</TotalTime>
  <Words>1491</Words>
  <Application>Microsoft Office PowerPoint</Application>
  <PresentationFormat>Custom</PresentationFormat>
  <Paragraphs>411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31</vt:i4>
      </vt:variant>
    </vt:vector>
  </HeadingPairs>
  <TitlesOfParts>
    <vt:vector size="45" baseType="lpstr">
      <vt:lpstr>Arial</vt:lpstr>
      <vt:lpstr>Calibri</vt:lpstr>
      <vt:lpstr>Calibri Light</vt:lpstr>
      <vt:lpstr>Corbel</vt:lpstr>
      <vt:lpstr>Gill Sans</vt:lpstr>
      <vt:lpstr>Gill Sans SemiBold</vt:lpstr>
      <vt:lpstr>Helvetica Light</vt:lpstr>
      <vt:lpstr>Helvetica Neue</vt:lpstr>
      <vt:lpstr>Helvetica Neue Light</vt:lpstr>
      <vt:lpstr>Helvetica Neue Medium</vt:lpstr>
      <vt:lpstr>Times New Roman</vt:lpstr>
      <vt:lpstr>White</vt:lpstr>
      <vt:lpstr>White</vt:lpstr>
      <vt:lpstr>Parallax</vt:lpstr>
      <vt:lpstr>PowerPoint Presentation</vt:lpstr>
      <vt:lpstr>PowerPoint Presentation</vt:lpstr>
      <vt:lpstr>PowerPoint Presentation</vt:lpstr>
      <vt:lpstr>SAE Fatigue Design &amp; Evaluation Project</vt:lpstr>
      <vt:lpstr>PowerPoint Presentation</vt:lpstr>
      <vt:lpstr>PowerPoint Presentation</vt:lpstr>
      <vt:lpstr>Problem Statement - SAE FDE Project</vt:lpstr>
      <vt:lpstr>Problem Statement - SAE FDE Project</vt:lpstr>
      <vt:lpstr>PowerPoint Presentation</vt:lpstr>
      <vt:lpstr>PowerPoint Presentation</vt:lpstr>
      <vt:lpstr>Methodology</vt:lpstr>
      <vt:lpstr>Result and Discussion</vt:lpstr>
      <vt:lpstr>Result and Discussion</vt:lpstr>
      <vt:lpstr>Result and Discussion</vt:lpstr>
      <vt:lpstr>Result and Discussion</vt:lpstr>
      <vt:lpstr>Result and Discussion</vt:lpstr>
      <vt:lpstr>Result and Discussion</vt:lpstr>
      <vt:lpstr>Result and Discussion</vt:lpstr>
      <vt:lpstr>Result and Discussion</vt:lpstr>
      <vt:lpstr>Result and Discussion</vt:lpstr>
      <vt:lpstr>Result and Discussion</vt:lpstr>
      <vt:lpstr>Result and Discussion</vt:lpstr>
      <vt:lpstr>Result and Discussion</vt:lpstr>
      <vt:lpstr>Result and Discussion</vt:lpstr>
      <vt:lpstr>Result and Discussion</vt:lpstr>
      <vt:lpstr>Microstructure Phases of A36 alloy</vt:lpstr>
      <vt:lpstr>The overall composition (including both ferrite and pearlite)</vt:lpstr>
      <vt:lpstr>The welds</vt:lpstr>
      <vt:lpstr>Residual Stress Prediction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Nilesh</dc:creator>
  <cp:lastModifiedBy>Nilesh Gaonkar</cp:lastModifiedBy>
  <cp:revision>26</cp:revision>
  <dcterms:modified xsi:type="dcterms:W3CDTF">2019-10-23T06:39:11Z</dcterms:modified>
</cp:coreProperties>
</file>