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/>
      <a:tcStyle>
        <a:tcBdr/>
        <a:fill>
          <a:solidFill>
            <a:srgbClr val="EAF8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/>
      <a:tcStyle>
        <a:tcBdr/>
        <a:fill>
          <a:solidFill>
            <a:srgbClr val="FCE9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143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  <a:lvl2pPr marL="777875" indent="-333375" algn="ctr">
              <a:spcBef>
                <a:spcPts val="0"/>
              </a:spcBef>
              <a:defRPr sz="2400" i="1"/>
            </a:lvl2pPr>
            <a:lvl3pPr marL="1222375" indent="-333375" algn="ctr">
              <a:spcBef>
                <a:spcPts val="0"/>
              </a:spcBef>
              <a:defRPr sz="2400" i="1"/>
            </a:lvl3pPr>
            <a:lvl4pPr marL="1666875" indent="-333375" algn="ctr">
              <a:spcBef>
                <a:spcPts val="0"/>
              </a:spcBef>
              <a:defRPr sz="2400" i="1"/>
            </a:lvl4pPr>
            <a:lvl5pPr marL="2111375" indent="-333375" algn="ctr">
              <a:spcBef>
                <a:spcPts val="0"/>
              </a:spcBef>
              <a:defRPr sz="2400" i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3"/>
          </p:nvPr>
        </p:nvSpPr>
        <p:spPr>
          <a:xfrm>
            <a:off x="1270000" y="4267112"/>
            <a:ext cx="10464800" cy="609777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3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>
              <a:defRPr sz="8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18" name="Body Level One…"/>
          <p:cNvSpPr txBox="1">
            <a:spLocks noGrp="1"/>
          </p:cNvSpPr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/>
          <a:lstStyle>
            <a:lvl1pPr marL="8890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1pPr>
            <a:lvl2pPr marL="13335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2pPr>
            <a:lvl3pPr marL="17780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3pPr>
            <a:lvl4pPr marL="22225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4pPr>
            <a:lvl5pPr marL="26670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>
              <a:defRPr sz="18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2088" y="289098"/>
            <a:ext cx="9753604" cy="650579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263775" y="613832"/>
            <a:ext cx="12401550" cy="82677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086225" y="2586565"/>
            <a:ext cx="9429750" cy="628650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9000"/>
            <a:ext cx="5867400" cy="39116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reate a Residual Stress by 48 KN Load"/>
          <p:cNvSpPr txBox="1"/>
          <p:nvPr/>
        </p:nvSpPr>
        <p:spPr>
          <a:xfrm>
            <a:off x="508522" y="797463"/>
            <a:ext cx="11987756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120000"/>
              </a:lnSpc>
              <a:defRPr sz="40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Create a Residual Stress by 48 KN Load</a:t>
            </a:r>
          </a:p>
        </p:txBody>
      </p:sp>
      <p:pic>
        <p:nvPicPr>
          <p:cNvPr id="129" name="Bckgrd.png" descr="Bckgr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0048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130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381749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8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131" name="Machined Specimen"/>
          <p:cNvSpPr txBox="1"/>
          <p:nvPr/>
        </p:nvSpPr>
        <p:spPr>
          <a:xfrm>
            <a:off x="4960466" y="1387012"/>
            <a:ext cx="3071166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r>
              <a:t>Machined Specimen</a:t>
            </a:r>
          </a:p>
        </p:txBody>
      </p:sp>
      <p:pic>
        <p:nvPicPr>
          <p:cNvPr id="132" name="Picture 9" descr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5481" y="2071435"/>
            <a:ext cx="5457426" cy="530897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3" name="Picture 10" descr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522" y="2071435"/>
            <a:ext cx="5583678" cy="5308974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Rectangle 2"/>
          <p:cNvSpPr txBox="1"/>
          <p:nvPr/>
        </p:nvSpPr>
        <p:spPr>
          <a:xfrm>
            <a:off x="2301591" y="7736181"/>
            <a:ext cx="8388917" cy="450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b="1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r>
              <a:t>Applied max 48KN positive load and released it to zero.</a:t>
            </a:r>
          </a:p>
        </p:txBody>
      </p:sp>
      <p:sp>
        <p:nvSpPr>
          <p:cNvPr id="135" name="TextBox 12"/>
          <p:cNvSpPr txBox="1"/>
          <p:nvPr/>
        </p:nvSpPr>
        <p:spPr>
          <a:xfrm>
            <a:off x="2142569" y="1622974"/>
            <a:ext cx="1616355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r>
              <a:t>YY- Stress</a:t>
            </a:r>
          </a:p>
        </p:txBody>
      </p:sp>
      <p:sp>
        <p:nvSpPr>
          <p:cNvPr id="136" name="TextBox 13"/>
          <p:cNvSpPr txBox="1"/>
          <p:nvPr/>
        </p:nvSpPr>
        <p:spPr>
          <a:xfrm>
            <a:off x="8551898" y="1647869"/>
            <a:ext cx="2620062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r>
              <a:t>YY- Plastic Strain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Bckgrd.png" descr="Bckgr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0048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In the SAE Tee-joint machined specimen a  horizontal 48KN load in the positive x direction was applied first. and then relaxed back to zero load.  This generates a residual stress due to this 48KN horizontal load.…"/>
          <p:cNvSpPr txBox="1"/>
          <p:nvPr/>
        </p:nvSpPr>
        <p:spPr>
          <a:xfrm>
            <a:off x="2082494" y="7748881"/>
            <a:ext cx="8606053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593090">
              <a:defRPr sz="2000">
                <a:latin typeface="+mn-lt"/>
                <a:ea typeface="+mn-ea"/>
                <a:cs typeface="+mn-cs"/>
                <a:sym typeface="Helvetica"/>
              </a:defRPr>
            </a:pPr>
            <a:r>
              <a:t> In the SAE Tee-joint machined specimen a  horizontal 48KN load in the positive x direction was applied first and then relaxed back to zero load.  This generates a residual stress due to this 48KN horizontal load. </a:t>
            </a:r>
          </a:p>
          <a:p>
            <a:pPr algn="l" defTabSz="593090">
              <a:defRPr sz="2000">
                <a:latin typeface="+mn-lt"/>
                <a:ea typeface="+mn-ea"/>
                <a:cs typeface="+mn-cs"/>
                <a:sym typeface="Helvetica"/>
              </a:defRPr>
            </a:pPr>
            <a:r>
              <a:t>Next a  vertically up tensile force of 24KN is applied.  The stress, which is not a residual stress, for this vertical up load is shown in the right image.</a:t>
            </a:r>
          </a:p>
        </p:txBody>
      </p:sp>
      <p:sp>
        <p:nvSpPr>
          <p:cNvPr id="140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381749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8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2</a:t>
            </a:fld>
            <a:endParaRPr/>
          </a:p>
        </p:txBody>
      </p:sp>
      <p:pic>
        <p:nvPicPr>
          <p:cNvPr id="141" name="Picture 11" descr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322" y="1961549"/>
            <a:ext cx="5383811" cy="55838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Picture 12" descr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7500" y="1906428"/>
            <a:ext cx="5354054" cy="5638986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Rectangle 1"/>
          <p:cNvSpPr txBox="1"/>
          <p:nvPr/>
        </p:nvSpPr>
        <p:spPr>
          <a:xfrm>
            <a:off x="388890" y="515834"/>
            <a:ext cx="10781922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b="1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r>
              <a:rPr dirty="0"/>
              <a:t>Using </a:t>
            </a:r>
            <a:r>
              <a:rPr lang="en-CA" dirty="0"/>
              <a:t>residual stress from </a:t>
            </a:r>
            <a:r>
              <a:rPr dirty="0"/>
              <a:t>initial project</a:t>
            </a:r>
            <a:r>
              <a:rPr lang="en-CA" dirty="0"/>
              <a:t>,</a:t>
            </a:r>
          </a:p>
          <a:p>
            <a:r>
              <a:rPr dirty="0"/>
              <a:t>Run fatigue analysis with 24KN R=0.1 in positive direction </a:t>
            </a:r>
            <a:endParaRPr lang="en-CA" dirty="0"/>
          </a:p>
          <a:p>
            <a:r>
              <a:rPr dirty="0"/>
              <a:t>and release it to zero.</a:t>
            </a:r>
          </a:p>
        </p:txBody>
      </p:sp>
      <p:sp>
        <p:nvSpPr>
          <p:cNvPr id="144" name="TextBox 14"/>
          <p:cNvSpPr txBox="1"/>
          <p:nvPr/>
        </p:nvSpPr>
        <p:spPr>
          <a:xfrm>
            <a:off x="2393116" y="1537503"/>
            <a:ext cx="1616355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r>
              <a:t>YY- Stress</a:t>
            </a:r>
          </a:p>
        </p:txBody>
      </p:sp>
      <p:sp>
        <p:nvSpPr>
          <p:cNvPr id="145" name="TextBox 15"/>
          <p:cNvSpPr txBox="1"/>
          <p:nvPr/>
        </p:nvSpPr>
        <p:spPr>
          <a:xfrm>
            <a:off x="8034496" y="1495057"/>
            <a:ext cx="2620062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r>
              <a:t>YY- Plastic Strain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wip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Bckgrd.png" descr="Bckgr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0048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Residual Plastic Strain From Tensile Load"/>
          <p:cNvSpPr txBox="1"/>
          <p:nvPr/>
        </p:nvSpPr>
        <p:spPr>
          <a:xfrm>
            <a:off x="0" y="445157"/>
            <a:ext cx="11987756" cy="12888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/>
          <a:p>
            <a:pPr>
              <a:lnSpc>
                <a:spcPct val="120000"/>
              </a:lnSpc>
              <a:defRPr b="1">
                <a:latin typeface="Gill Sans"/>
                <a:ea typeface="Gill Sans"/>
                <a:cs typeface="Gill Sans"/>
                <a:sym typeface="Gill Sans"/>
              </a:defRPr>
            </a:pPr>
            <a:r>
              <a:rPr b="1" dirty="0">
                <a:latin typeface="+mj-lt"/>
                <a:ea typeface="+mj-ea"/>
                <a:cs typeface="+mj-cs"/>
                <a:sym typeface="Helvetica Neue"/>
              </a:rPr>
              <a:t>Using </a:t>
            </a:r>
            <a:r>
              <a:rPr lang="en-CA" b="1" dirty="0">
                <a:latin typeface="+mj-lt"/>
                <a:ea typeface="+mj-ea"/>
                <a:cs typeface="+mj-cs"/>
                <a:sym typeface="Helvetica Neue"/>
              </a:rPr>
              <a:t>residual stress from </a:t>
            </a:r>
            <a:r>
              <a:rPr b="1" dirty="0">
                <a:latin typeface="+mj-lt"/>
                <a:ea typeface="+mj-ea"/>
                <a:cs typeface="+mj-cs"/>
                <a:sym typeface="Helvetica Neue"/>
              </a:rPr>
              <a:t>initial project,</a:t>
            </a:r>
          </a:p>
          <a:p>
            <a:pPr>
              <a:lnSpc>
                <a:spcPct val="120000"/>
              </a:lnSpc>
              <a:defRPr b="1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CA" b="1" dirty="0">
                <a:latin typeface="+mj-lt"/>
                <a:ea typeface="+mj-ea"/>
                <a:cs typeface="+mj-cs"/>
                <a:sym typeface="Helvetica Neue"/>
              </a:rPr>
              <a:t>R</a:t>
            </a:r>
            <a:r>
              <a:rPr b="1" dirty="0">
                <a:latin typeface="+mj-lt"/>
                <a:ea typeface="+mj-ea"/>
                <a:cs typeface="+mj-cs"/>
                <a:sym typeface="Helvetica Neue"/>
              </a:rPr>
              <a:t>un fatigue analysis with 24KN R=0.1 in negative direction </a:t>
            </a:r>
          </a:p>
          <a:p>
            <a:pPr>
              <a:lnSpc>
                <a:spcPct val="120000"/>
              </a:lnSpc>
              <a:defRPr b="1">
                <a:latin typeface="Gill Sans"/>
                <a:ea typeface="Gill Sans"/>
                <a:cs typeface="Gill Sans"/>
                <a:sym typeface="Gill Sans"/>
              </a:defRPr>
            </a:pPr>
            <a:r>
              <a:rPr b="1" dirty="0">
                <a:latin typeface="+mj-lt"/>
                <a:ea typeface="+mj-ea"/>
                <a:cs typeface="+mj-cs"/>
                <a:sym typeface="Helvetica Neue"/>
              </a:rPr>
              <a:t>and release it to zero.   Machined Specimen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381749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8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3</a:t>
            </a:fld>
            <a:endParaRPr/>
          </a:p>
        </p:txBody>
      </p:sp>
      <p:pic>
        <p:nvPicPr>
          <p:cNvPr id="150" name="Picture 9" descr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565" y="2737331"/>
            <a:ext cx="5327348" cy="537454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Picture 10" descr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1822" y="2737330"/>
            <a:ext cx="5555935" cy="5374544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TextBox 11"/>
          <p:cNvSpPr txBox="1"/>
          <p:nvPr/>
        </p:nvSpPr>
        <p:spPr>
          <a:xfrm>
            <a:off x="2689061" y="2276272"/>
            <a:ext cx="1616355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r>
              <a:t>YY- Stress</a:t>
            </a:r>
          </a:p>
        </p:txBody>
      </p:sp>
      <p:sp>
        <p:nvSpPr>
          <p:cNvPr id="153" name="TextBox 12"/>
          <p:cNvSpPr txBox="1"/>
          <p:nvPr/>
        </p:nvSpPr>
        <p:spPr>
          <a:xfrm>
            <a:off x="7899758" y="2270839"/>
            <a:ext cx="2620062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r>
              <a:t>YY- Plastic Strain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wip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Bckgrd.png" descr="Bckgr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0048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Rectangle 4"/>
          <p:cNvSpPr txBox="1"/>
          <p:nvPr/>
        </p:nvSpPr>
        <p:spPr>
          <a:xfrm>
            <a:off x="585978" y="551860"/>
            <a:ext cx="10978638" cy="9379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20000"/>
              </a:lnSpc>
              <a:defRPr b="1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>
                <a:latin typeface="+mj-lt"/>
                <a:ea typeface="+mj-ea"/>
                <a:cs typeface="+mj-cs"/>
                <a:sym typeface="Helvetica Neue"/>
              </a:rPr>
              <a:t>Fourth project: Using </a:t>
            </a:r>
            <a:r>
              <a:rPr lang="en-CA" dirty="0">
                <a:latin typeface="+mj-lt"/>
                <a:ea typeface="+mj-ea"/>
                <a:cs typeface="+mj-cs"/>
                <a:sym typeface="Helvetica Neue"/>
              </a:rPr>
              <a:t>residual stress from </a:t>
            </a:r>
            <a:r>
              <a:rPr dirty="0">
                <a:latin typeface="+mj-lt"/>
                <a:ea typeface="+mj-ea"/>
                <a:cs typeface="+mj-cs"/>
                <a:sym typeface="Helvetica Neue"/>
              </a:rPr>
              <a:t>initial project</a:t>
            </a:r>
            <a:r>
              <a:rPr lang="en-CA" dirty="0">
                <a:latin typeface="+mj-lt"/>
                <a:ea typeface="+mj-ea"/>
                <a:cs typeface="+mj-cs"/>
                <a:sym typeface="Helvetica Neue"/>
              </a:rPr>
              <a:t>,</a:t>
            </a:r>
          </a:p>
          <a:p>
            <a:r>
              <a:rPr dirty="0">
                <a:latin typeface="+mj-lt"/>
                <a:ea typeface="+mj-ea"/>
                <a:cs typeface="+mj-cs"/>
                <a:sym typeface="Helvetica Neue"/>
              </a:rPr>
              <a:t> Run fatigue analysis with 24KN R = -1 and then release it to zero</a:t>
            </a:r>
          </a:p>
        </p:txBody>
      </p:sp>
      <p:sp>
        <p:nvSpPr>
          <p:cNvPr id="157" name="TextBox 6"/>
          <p:cNvSpPr txBox="1"/>
          <p:nvPr/>
        </p:nvSpPr>
        <p:spPr>
          <a:xfrm>
            <a:off x="2790045" y="2196018"/>
            <a:ext cx="1616355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r>
              <a:t>YY- Stress</a:t>
            </a:r>
          </a:p>
        </p:txBody>
      </p:sp>
      <p:sp>
        <p:nvSpPr>
          <p:cNvPr id="158" name="TextBox 7"/>
          <p:cNvSpPr txBox="1"/>
          <p:nvPr/>
        </p:nvSpPr>
        <p:spPr>
          <a:xfrm>
            <a:off x="8230018" y="2123663"/>
            <a:ext cx="2620062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r>
              <a:t>YY- Plastic Strain</a:t>
            </a:r>
          </a:p>
        </p:txBody>
      </p:sp>
      <p:pic>
        <p:nvPicPr>
          <p:cNvPr id="159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7102" y="2590155"/>
            <a:ext cx="5485893" cy="5360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1149" y="2590155"/>
            <a:ext cx="4954150" cy="5360501"/>
          </a:xfrm>
          <a:prstGeom prst="rect">
            <a:avLst/>
          </a:prstGeom>
          <a:ln w="12700">
            <a:miter lim="400000"/>
          </a:ln>
        </p:spPr>
      </p:pic>
      <p:sp>
        <p:nvSpPr>
          <p:cNvPr id="161" name="TextBox 9"/>
          <p:cNvSpPr txBox="1"/>
          <p:nvPr/>
        </p:nvSpPr>
        <p:spPr>
          <a:xfrm>
            <a:off x="4539714" y="1699691"/>
            <a:ext cx="3071165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r>
              <a:rPr dirty="0"/>
              <a:t>Machined Specimen</a:t>
            </a:r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381750" y="9258299"/>
            <a:ext cx="228601" cy="368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8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00">
        <p15:prstTrans prst="peelOff"/>
      </p:transition>
    </mc:Choice>
    <mc:Choice xmlns:p14="http://schemas.microsoft.com/office/powerpoint/2010/main" xmlns:a14="http://schemas.microsoft.com/office/drawing/2010/main" xmlns:m="http://schemas.openxmlformats.org/officeDocument/2006/math" xmlns="" Requires="p14">
      <p:transition spd="slow" advClick="1" p14:dur="1200">
        <p:wipe dir="r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194</Words>
  <Application>Microsoft Office PowerPoint</Application>
  <PresentationFormat>Custom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Gill Sans</vt:lpstr>
      <vt:lpstr>Helvetica</vt:lpstr>
      <vt:lpstr>Helvetica Light</vt:lpstr>
      <vt:lpstr>Helvetica Neue</vt:lpstr>
      <vt:lpstr>Helvetica Neue Light</vt:lpstr>
      <vt:lpstr>Helvetica Neue Medium</vt:lpstr>
      <vt:lpstr>Helvetica Neue Thin</vt:lpstr>
      <vt:lpstr>White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Drashti Thaker</dc:creator>
  <cp:lastModifiedBy>Drashti Thaker</cp:lastModifiedBy>
  <cp:revision>2</cp:revision>
  <dcterms:modified xsi:type="dcterms:W3CDTF">2019-10-23T12:00:22Z</dcterms:modified>
</cp:coreProperties>
</file>